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Arimo" panose="020B0604020202020204" pitchFamily="34" charset="0"/>
      <p:regular r:id="rId30"/>
    </p:embeddedFont>
    <p:embeddedFont>
      <p:font typeface="Assistant Regular" pitchFamily="2" charset="-79"/>
      <p:regular r:id="rId31"/>
    </p:embeddedFont>
    <p:embeddedFont>
      <p:font typeface="Assistant Regular Bold" pitchFamily="2" charset="-79"/>
      <p:regular r:id="rId32"/>
      <p:bold r:id="rId33"/>
    </p:embeddedFon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embeddedFont>
    <p:embeddedFont>
      <p:font typeface="Open Sans Bold" panose="020B0806030504020204" pitchFamily="34" charset="0"/>
      <p:regular r:id="rId40"/>
      <p:bold r:id="rId41"/>
    </p:embeddedFont>
    <p:embeddedFont>
      <p:font typeface="Open Sans Extra Bold" panose="020B0906030804020204" pitchFamily="34" charset="0"/>
      <p:regular r:id="rId42"/>
      <p:bold r:id="rId43"/>
    </p:embeddedFont>
    <p:embeddedFont>
      <p:font typeface="Open Sans Light" panose="020F0302020204030204" pitchFamily="34" charset="0"/>
      <p:regular r:id="rId44"/>
    </p:embeddedFont>
    <p:embeddedFont>
      <p:font typeface="Open Sans Light Bold Italics" panose="020B0806030504020204" pitchFamily="34" charset="0"/>
      <p:regular r:id="rId45"/>
      <p:bold r:id="rId46"/>
      <p:italic r:id="rId47"/>
      <p:boldItalic r:id="rId48"/>
    </p:embeddedFont>
    <p:embeddedFont>
      <p:font typeface="Open Sans Light Italics" panose="020B0306030504020204" pitchFamily="34" charset="0"/>
      <p:regular r:id="rId49"/>
      <p:italic r:id="rId50"/>
    </p:embeddedFont>
    <p:embeddedFont>
      <p:font typeface="Source Serif Pro" panose="02040603050405020204" pitchFamily="18" charset="0"/>
      <p:regular r:id="rId51"/>
      <p:bold r:id="rId52"/>
    </p:embeddedFont>
    <p:embeddedFont>
      <p:font typeface="Source Serif Pro Bold" panose="02040803050405020204" pitchFamily="18" charset="77"/>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8844" autoAdjust="0"/>
  </p:normalViewPr>
  <p:slideViewPr>
    <p:cSldViewPr>
      <p:cViewPr varScale="1">
        <p:scale>
          <a:sx n="57" d="100"/>
          <a:sy n="57" d="100"/>
        </p:scale>
        <p:origin x="21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Thank you for the opportunity to speak with you today.  My name is Laura Spark. I am a Senior Policy Advocate with Clean Water Action.  Clean Water is a national environmental nonprofit formed in 1972 to protect our environment, health, and communities by fighting for clean water, clean energy, and the removal of toxic chemicals from consumer products and the environment. And giving this presentation with me is Mary Cordero.</a:t>
            </a:r>
          </a:p>
          <a:p>
            <a:pPr lvl="0"/>
            <a:endParaRPr lang="en-US" dirty="0"/>
          </a:p>
          <a:p>
            <a:pPr lvl="0"/>
            <a:r>
              <a:rPr lang="en-US" dirty="0"/>
              <a:t>Hi everyone my name is Mary and I'm the Eastern Massachusetts Community Organizer at Community Action Works. At Community Action Works, we believe that environmental threats are big, but the power of well-organized community groups is bigger. That's why we work side by side with everyday people to confront those who are polluting and harming the health of our communities. We partner with the people who are most impacted by environmental problems—which are Black, Indigenous, People of Color and poor communities—training them with the know-how anyone would need to make change in their own backyard. Because when you and your neighbors know how to make change, you can build the power to transform our world.</a:t>
            </a:r>
          </a:p>
          <a:p>
            <a:pPr lvl="0"/>
            <a:r>
              <a:rPr lang="en-US" dirty="0"/>
              <a:t>Thank you for joining us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In addition to being persistent, PFAS are bio-accumulative.  They remain in animals and plants for long periods of time, either months or years. </a:t>
            </a:r>
          </a:p>
          <a:p>
            <a:pPr lvl="0"/>
            <a:endParaRPr lang="en-US" dirty="0"/>
          </a:p>
          <a:p>
            <a:pPr lvl="0"/>
            <a:r>
              <a:rPr lang="en-US" dirty="0"/>
              <a:t>That means, as  we continue to be exposed to PFAS, we build up higher and higher levels of PFAS in our bodies.   </a:t>
            </a:r>
          </a:p>
          <a:p>
            <a:pPr lvl="0"/>
            <a:endParaRPr lang="en-US" dirty="0"/>
          </a:p>
          <a:p>
            <a:pPr lvl="0"/>
            <a:r>
              <a:rPr lang="en-US" dirty="0"/>
              <a:t>In annual testing by the Centers for Disease Control, 97-99% of Americans have PFAS in their blood. Studies of breast feeding mothers have shown that 100% have multiple PFAS in their breast milk.  Studies also show that PFAS travel through the umbilical cord and that babies are often born with PFAS in their blood.</a:t>
            </a:r>
          </a:p>
          <a:p>
            <a:pPr lvl="0"/>
            <a:endParaRPr lang="en-US" dirty="0"/>
          </a:p>
          <a:p>
            <a:pPr lvl="0"/>
            <a:r>
              <a:rPr lang="en-US" dirty="0"/>
              <a:t>It is true that the shorter chain PFAS are somewhat less </a:t>
            </a:r>
            <a:r>
              <a:rPr lang="en-US" dirty="0" err="1"/>
              <a:t>bioaccumulative</a:t>
            </a:r>
            <a:r>
              <a:rPr lang="en-US" dirty="0"/>
              <a:t> than long chain, meaning they leave the body of humans somewhat more quickly than PFOA and PFOS (LOOK UP </a:t>
            </a:r>
            <a:r>
              <a:rPr lang="en-US" dirty="0" err="1"/>
              <a:t>genl</a:t>
            </a:r>
            <a:r>
              <a:rPr lang="en-US" dirty="0"/>
              <a:t> times)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And PFAS are toxic.  At very low levels, PFAS can cause serious health concerns.  These include cancers including  kidney cancer, testicular cancer and possibly pancreatic cancer.  </a:t>
            </a:r>
          </a:p>
          <a:p>
            <a:pPr lvl="0"/>
            <a:endParaRPr lang="en-US" dirty="0"/>
          </a:p>
          <a:p>
            <a:pPr lvl="0"/>
            <a:r>
              <a:rPr lang="en-US" dirty="0"/>
              <a:t>Endocrine disruption with particular impacts on the thyroid gland;</a:t>
            </a:r>
          </a:p>
          <a:p>
            <a:pPr lvl="0"/>
            <a:endParaRPr lang="en-US" dirty="0"/>
          </a:p>
          <a:p>
            <a:pPr lvl="0"/>
            <a:r>
              <a:rPr lang="en-US" dirty="0"/>
              <a:t>Altered mammary gland development which may increase risk of breast cancer later in life</a:t>
            </a:r>
          </a:p>
          <a:p>
            <a:pPr lvl="0"/>
            <a:endParaRPr lang="en-US" dirty="0"/>
          </a:p>
          <a:p>
            <a:pPr lvl="0"/>
            <a:r>
              <a:rPr lang="en-US" dirty="0"/>
              <a:t>Liver impacts including colitis</a:t>
            </a:r>
          </a:p>
          <a:p>
            <a:pPr lvl="0"/>
            <a:endParaRPr lang="en-US" dirty="0"/>
          </a:p>
          <a:p>
            <a:pPr lvl="0"/>
            <a:r>
              <a:rPr lang="en-US" dirty="0"/>
              <a:t>Increased cholesterol </a:t>
            </a:r>
          </a:p>
          <a:p>
            <a:pPr lvl="0"/>
            <a:endParaRPr lang="en-US" dirty="0"/>
          </a:p>
          <a:p>
            <a:pPr lvl="0"/>
            <a:r>
              <a:rPr lang="en-US" dirty="0"/>
              <a:t>Increase risk of asthma and </a:t>
            </a:r>
          </a:p>
          <a:p>
            <a:pPr lvl="0"/>
            <a:endParaRPr lang="en-US" dirty="0"/>
          </a:p>
          <a:p>
            <a:pPr lvl="0"/>
            <a:r>
              <a:rPr lang="en-US" dirty="0"/>
              <a:t>Reproductive problems including increased risk of birth defects,  decreased fertility &amp; lowered birth weight.</a:t>
            </a:r>
          </a:p>
          <a:p>
            <a:pPr lvl="0"/>
            <a:endParaRPr lang="en-US" dirty="0"/>
          </a:p>
          <a:p>
            <a:pPr lvl="0"/>
            <a:r>
              <a:rPr lang="en-US" dirty="0"/>
              <a:t>Finally, PFAS are immunosuppressants.  They reduce the bodies' response to vaccines and suppress the ability to fight off infection. </a:t>
            </a:r>
          </a:p>
          <a:p>
            <a:pPr lvl="0"/>
            <a:endParaRPr lang="en-US" dirty="0"/>
          </a:p>
          <a:p>
            <a:pPr lvl="0"/>
            <a:r>
              <a:rPr lang="en-US" dirty="0"/>
              <a:t>During </a:t>
            </a:r>
            <a:r>
              <a:rPr lang="en-US" dirty="0" err="1"/>
              <a:t>covid</a:t>
            </a:r>
            <a:r>
              <a:rPr lang="en-US" dirty="0"/>
              <a:t>, there has been some concern that higher </a:t>
            </a:r>
            <a:r>
              <a:rPr lang="en-US" dirty="0" err="1"/>
              <a:t>pfas</a:t>
            </a:r>
            <a:r>
              <a:rPr lang="en-US" dirty="0"/>
              <a:t> levels may be associated with worse </a:t>
            </a:r>
            <a:r>
              <a:rPr lang="en-US" dirty="0" err="1"/>
              <a:t>covid</a:t>
            </a:r>
            <a:r>
              <a:rPr lang="en-US" dirty="0"/>
              <a:t> outcomes, either because of linkage with co-occurring disorders like asthma or  suppressed immune response.   This is still not fully understood but is an area of active research—and preliminary research does seem to show a potential link.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Finally, PFAS do not stay put.  They travel on air and in water and have been found all over the world.  </a:t>
            </a:r>
          </a:p>
          <a:p>
            <a:pPr lvl="0"/>
            <a:endParaRPr lang="en-US" dirty="0"/>
          </a:p>
          <a:p>
            <a:pPr lvl="0"/>
            <a:r>
              <a:rPr lang="en-US" dirty="0"/>
              <a:t>This graphic shows how PFAS get into the environment. </a:t>
            </a:r>
          </a:p>
          <a:p>
            <a:pPr lvl="0"/>
            <a:endParaRPr lang="en-US" dirty="0"/>
          </a:p>
          <a:p>
            <a:pPr lvl="0"/>
            <a:r>
              <a:rPr lang="en-US" dirty="0"/>
              <a:t>First, as PFAS are made and applied to products, some of the chemicals are released directly to air and some to water and wastewater.</a:t>
            </a:r>
          </a:p>
          <a:p>
            <a:pPr lvl="0"/>
            <a:endParaRPr lang="en-US" dirty="0"/>
          </a:p>
          <a:p>
            <a:pPr lvl="0"/>
            <a:r>
              <a:rPr lang="en-US" dirty="0"/>
              <a:t>People absorb PFAS directly from consumer products and from the air and dust in indoor environments.</a:t>
            </a:r>
          </a:p>
          <a:p>
            <a:pPr lvl="0"/>
            <a:endParaRPr lang="en-US" dirty="0"/>
          </a:p>
          <a:p>
            <a:pPr lvl="0"/>
            <a:r>
              <a:rPr lang="en-US" dirty="0"/>
              <a:t>When consumer goods are thrown away, they generally end up in landfills, where liquid containing  PFAS leaches out, eventually making its way into ground or surface water. </a:t>
            </a:r>
            <a:r>
              <a:rPr lang="en-US" b="1" dirty="0"/>
              <a:t>Or in waste to energy incinerators, where they</a:t>
            </a:r>
            <a:r>
              <a:rPr lang="en-US" b="1" baseline="0" dirty="0"/>
              <a:t> produce unknown air emissions (note: </a:t>
            </a:r>
            <a:r>
              <a:rPr lang="en-US" b="1" dirty="0"/>
              <a:t>70 percent of the 4.5 million tons of household and business waste produced in Massachusetts each year is currently incinerated at in-state waste-to-energy plants.)</a:t>
            </a:r>
          </a:p>
          <a:p>
            <a:pPr lvl="0"/>
            <a:r>
              <a:rPr lang="en-US" dirty="0"/>
              <a:t>Some consumer products, like food packaging, may be composted instead of being sent to landfill.  Food packaging breaks down in compost, but the PFAS  in  food packaging remains and it contaminates the compost.</a:t>
            </a:r>
          </a:p>
          <a:p>
            <a:pPr lvl="0"/>
            <a:endParaRPr lang="en-US" dirty="0"/>
          </a:p>
          <a:p>
            <a:pPr lvl="0"/>
            <a:r>
              <a:rPr lang="en-US" dirty="0"/>
              <a:t>When compost is later applied to plants, the plants absorb the PFAS.  Then, When  humans or animals eat the plants, they absorb the PFAS.</a:t>
            </a:r>
          </a:p>
          <a:p>
            <a:pPr lvl="0"/>
            <a:endParaRPr lang="en-US" dirty="0"/>
          </a:p>
          <a:p>
            <a:pPr lvl="0"/>
            <a:r>
              <a:rPr lang="en-US" dirty="0"/>
              <a:t>Also some PFAS is in our waste.  Wastewater treatment plants, like the Mass Water Resources Authority, sell treated waste as</a:t>
            </a:r>
          </a:p>
          <a:p>
            <a:pPr lvl="0"/>
            <a:r>
              <a:rPr lang="en-US" dirty="0"/>
              <a:t>fertilizer.  But tests have shown that this fertilizer has high levels of PFAS.  So, when it is applied to farms and gardens, more contamination occurs.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And of course, from industry, firefighting foam, landfill leaking and even discharges from residential septic systems, PFAS has gotten into water, all across the country, including drinking water.</a:t>
            </a:r>
          </a:p>
          <a:p>
            <a:pPr lvl="0"/>
            <a:endParaRPr lang="en-US"/>
          </a:p>
          <a:p>
            <a:pPr lvl="0"/>
            <a:r>
              <a:rPr lang="en-US"/>
              <a:t>Just a note here, that this map does not necessarily reflect the total PFAS contamination, but rather the states that have been testing for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Taking a closer look at Massachusetts, all of our areas of higher drinking water contamination are around military sites. These are Westfield, Hyannis, Barnstable,  Mashpee, Ayer and Hudson. </a:t>
            </a:r>
          </a:p>
          <a:p>
            <a:pPr lvl="0"/>
            <a:endParaRPr lang="en-US" dirty="0"/>
          </a:p>
          <a:p>
            <a:pPr lvl="0"/>
            <a:r>
              <a:rPr lang="en-US" dirty="0"/>
              <a:t>All of these communities had their drinking water contaminated because firefighting foam sunk into the ground and contaminated groundwater. (</a:t>
            </a:r>
            <a:r>
              <a:rPr lang="en-US" b="1" dirty="0"/>
              <a:t>Hudson also had</a:t>
            </a:r>
            <a:r>
              <a:rPr lang="en-US" b="1" baseline="0" dirty="0"/>
              <a:t> contamination from a PTFE (Teflon) medical device coating facility)</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Knowing that PFAS was likely in other water systems, the Massachusetts Department of Environmental Protection decided to set a legal limit on the amount of PFAS that could be in public water supplies.</a:t>
            </a:r>
          </a:p>
          <a:p>
            <a:pPr lvl="0"/>
            <a:endParaRPr lang="en-US" dirty="0"/>
          </a:p>
          <a:p>
            <a:pPr lvl="0"/>
            <a:r>
              <a:rPr lang="en-US" dirty="0"/>
              <a:t>They set this legal limit, called a Maximum Contaminant Level, at 20 parts per trillion.  </a:t>
            </a:r>
          </a:p>
          <a:p>
            <a:pPr lvl="0"/>
            <a:endParaRPr lang="en-US" dirty="0"/>
          </a:p>
          <a:p>
            <a:pPr lvl="0"/>
            <a:r>
              <a:rPr lang="en-US" dirty="0"/>
              <a:t>Because it is not possible to test for every one of the thousands of PFAS, Massachusetts  decided to focus on 6 of the highest concern PFAS.</a:t>
            </a:r>
          </a:p>
          <a:p>
            <a:pPr lvl="0"/>
            <a:endParaRPr lang="en-US" dirty="0"/>
          </a:p>
          <a:p>
            <a:pPr lvl="0"/>
            <a:r>
              <a:rPr lang="en-US" dirty="0"/>
              <a:t>By comparison, the federal government has not created a legal limit for PFAS in water and they have just put out an advisory suggesting that PFAS in water should be lower than 70 parts per trillion. </a:t>
            </a:r>
          </a:p>
          <a:p>
            <a:pPr lvl="0"/>
            <a:r>
              <a:rPr lang="en-US" dirty="0"/>
              <a:t>--</a:t>
            </a:r>
          </a:p>
          <a:p>
            <a:pPr lvl="0"/>
            <a:r>
              <a:rPr lang="en-US" dirty="0"/>
              <a:t>MA set MCL in October 2020.</a:t>
            </a:r>
          </a:p>
          <a:p>
            <a:pPr lvl="0"/>
            <a:endParaRPr lang="en-US" dirty="0"/>
          </a:p>
          <a:p>
            <a:pPr lvl="0"/>
            <a:r>
              <a:rPr lang="en-US" dirty="0"/>
              <a:t>And this standard seems especially low when compared to the federal advisory limit as defined by the USEPA, which is 70 parts per trillion. Compared to this standard we're doing pretty good. But it's important to acknowledge that this is just the standard that </a:t>
            </a:r>
            <a:r>
              <a:rPr lang="en-US" dirty="0" err="1"/>
              <a:t>MassDEP</a:t>
            </a:r>
            <a:r>
              <a:rPr lang="en-US" dirty="0"/>
              <a:t> was able to come up with and only for the 6 PFAS tested. Obviously, the lower the better, but we know that PFAS is dangerous even in very small amounts, so even if a water supply tests below Massachusetts' standards of 20 </a:t>
            </a:r>
            <a:r>
              <a:rPr lang="en-US" dirty="0" err="1"/>
              <a:t>ppt</a:t>
            </a:r>
            <a:r>
              <a:rPr lang="en-US" dirty="0"/>
              <a:t>, that doesn't mean that it's in the clear. So yes, Massachusetts' Maximum Contaminants Limit is stringent in a way, but it is truly just a first step.</a:t>
            </a:r>
          </a:p>
          <a:p>
            <a:pPr lvl="0"/>
            <a:endParaRPr lang="en-US" dirty="0"/>
          </a:p>
          <a:p>
            <a:pPr lvl="0"/>
            <a:r>
              <a:rPr lang="en-US" dirty="0"/>
              <a:t>The test methods only cover a small subset of these chemicals and the class is bigger than the six that </a:t>
            </a:r>
            <a:r>
              <a:rPr lang="en-US" dirty="0" err="1"/>
              <a:t>MassDEP</a:t>
            </a:r>
            <a:r>
              <a:rPr lang="en-US" dirty="0"/>
              <a:t> has regulated and they should be expecting that more regulations should come up over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And as Massachusetts has begun testing, they are finding that most cities and towns do have some detectable PFAS in their drinking water. Public water suppliers in 278 of 351 cities and towns have tested their water so far. </a:t>
            </a:r>
          </a:p>
          <a:p>
            <a:pPr lvl="0"/>
            <a:endParaRPr lang="en-US" dirty="0"/>
          </a:p>
          <a:p>
            <a:pPr lvl="0"/>
            <a:r>
              <a:rPr lang="en-US" dirty="0"/>
              <a:t>Here, green shows towns with no PFAS detected.</a:t>
            </a:r>
          </a:p>
          <a:p>
            <a:pPr lvl="0"/>
            <a:endParaRPr lang="en-US" dirty="0"/>
          </a:p>
          <a:p>
            <a:pPr lvl="0"/>
            <a:r>
              <a:rPr lang="en-US" dirty="0"/>
              <a:t>Yellow shows towns with detectable PFAS that is below the state's Maximum Contaminant Limit of 20 ppt.</a:t>
            </a:r>
          </a:p>
          <a:p>
            <a:pPr lvl="0"/>
            <a:endParaRPr lang="en-US" dirty="0"/>
          </a:p>
          <a:p>
            <a:pPr lvl="0"/>
            <a:r>
              <a:rPr lang="en-US" dirty="0"/>
              <a:t>Red shows towns that have tested above 20 </a:t>
            </a:r>
            <a:r>
              <a:rPr lang="en-US" dirty="0" err="1"/>
              <a:t>ppt</a:t>
            </a:r>
            <a:r>
              <a:rPr lang="en-US" dirty="0"/>
              <a:t> for PFAS6. </a:t>
            </a:r>
            <a:r>
              <a:rPr lang="en-US" b="1" dirty="0"/>
              <a:t>in at least one public drinking water well</a:t>
            </a:r>
          </a:p>
          <a:p>
            <a:pPr lvl="0"/>
            <a:endParaRPr lang="en-US" dirty="0"/>
          </a:p>
          <a:p>
            <a:pPr lvl="0"/>
            <a:r>
              <a:rPr lang="en-US" dirty="0"/>
              <a:t>As of October 17, 2021, 88 towns in Massachusetts tested above the 20 </a:t>
            </a:r>
            <a:r>
              <a:rPr lang="en-US" dirty="0" err="1"/>
              <a:t>ppt</a:t>
            </a:r>
            <a:r>
              <a:rPr lang="en-US" dirty="0"/>
              <a:t> limit. Although most towns do not have the very high levels of PFAS contamination that we saw around military sites like Westfield.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But, for people who do live in a town with PFAS6 </a:t>
            </a:r>
            <a:r>
              <a:rPr lang="en-US" b="1" dirty="0"/>
              <a:t>in finished water </a:t>
            </a:r>
            <a:r>
              <a:rPr lang="en-US" dirty="0"/>
              <a:t>above 20 </a:t>
            </a:r>
            <a:r>
              <a:rPr lang="en-US" dirty="0" err="1"/>
              <a:t>ppt</a:t>
            </a:r>
            <a:r>
              <a:rPr lang="en-US" dirty="0"/>
              <a:t>, the MA Department of Environmental Protection advises pregnant women, nursing mothers, infants, and anyone who is immunocompromised to avoid drinking and cooking with the water. Also boiling water does NOT remove PFAS.</a:t>
            </a:r>
          </a:p>
          <a:p>
            <a:pPr lvl="0"/>
            <a:endParaRPr lang="en-US" dirty="0"/>
          </a:p>
          <a:p>
            <a:pPr lvl="0"/>
            <a:r>
              <a:rPr lang="en-US" dirty="0"/>
              <a:t>Until PFAS levels are lowered, any of these sensitive populations would ideally use bottled water or the alternate water that the town provides, but we have seen communities taking this into their own hands as their municipalities have failed to act in a timely or adequate manner to the situation.  </a:t>
            </a:r>
            <a:r>
              <a:rPr lang="en-US" b="1" dirty="0"/>
              <a:t>Many towns will mix different wells</a:t>
            </a:r>
            <a:r>
              <a:rPr lang="en-US" b="1" baseline="0" dirty="0"/>
              <a:t> to lower what you get at the tap to below 20ppt, while they work at putting treatment systems in place</a:t>
            </a:r>
            <a:endParaRPr lang="en-US" b="1" dirty="0"/>
          </a:p>
          <a:p>
            <a:pPr lvl="0"/>
            <a:endParaRPr lang="en-US" dirty="0"/>
          </a:p>
          <a:p>
            <a:pPr lvl="0"/>
            <a:r>
              <a:rPr lang="en-US" dirty="0"/>
              <a:t>For the general population, DEP considers the risks to be low. They emphasize that drinking water with slightly elevated PFAS does not mean that any of the potential adverse health effects associated with PFAS will occur, but that risks cannot be ruled out. Your risk depends on  the actual levels of chemicals in water and the duration of exposure.</a:t>
            </a:r>
          </a:p>
          <a:p>
            <a:pPr lvl="0"/>
            <a:endParaRPr lang="en-US" dirty="0"/>
          </a:p>
          <a:p>
            <a:pPr lvl="0"/>
            <a:r>
              <a:rPr lang="en-US" dirty="0" err="1"/>
              <a:t>MassDEP</a:t>
            </a:r>
            <a:r>
              <a:rPr lang="en-US" dirty="0"/>
              <a:t> does consider bathing, brushing your teeth, and doing laundry with this water to be safe.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If your town's water tests above 20 parts per trillion one time, the public water supplier is required to provide a written notice to residents.</a:t>
            </a:r>
          </a:p>
          <a:p>
            <a:pPr lvl="0"/>
            <a:endParaRPr lang="en-US" dirty="0"/>
          </a:p>
          <a:p>
            <a:pPr lvl="0"/>
            <a:r>
              <a:rPr lang="en-US" dirty="0"/>
              <a:t>If the public water supplier  takes 3 monthly samples and the average is above 20 parts per trillion, then the water supplier has to take action to reduce the amount of PFAS in the water.</a:t>
            </a:r>
          </a:p>
          <a:p>
            <a:pPr lvl="0"/>
            <a:endParaRPr lang="en-US" dirty="0"/>
          </a:p>
          <a:p>
            <a:pPr lvl="0"/>
            <a:r>
              <a:rPr lang="en-US" dirty="0"/>
              <a:t>The town could close some wells, if the contamination was coming from only some wells. </a:t>
            </a:r>
          </a:p>
          <a:p>
            <a:pPr lvl="0"/>
            <a:endParaRPr lang="en-US" dirty="0"/>
          </a:p>
          <a:p>
            <a:pPr lvl="0"/>
            <a:r>
              <a:rPr lang="en-US" dirty="0"/>
              <a:t>The town could connect to a new, cleaner water source.  </a:t>
            </a:r>
          </a:p>
          <a:p>
            <a:pPr lvl="0"/>
            <a:endParaRPr lang="en-US" dirty="0"/>
          </a:p>
          <a:p>
            <a:pPr lvl="0"/>
            <a:r>
              <a:rPr lang="en-US" dirty="0"/>
              <a:t>Or they could install a treatment system which removes PFAS from the water. And while the town is working on putting the treatment systems in place, they might distribute bottled water or set up a water distribution station where people can come to a centralized location and fill up their jugs with clean water.</a:t>
            </a:r>
          </a:p>
          <a:p>
            <a:pPr lvl="0"/>
            <a:endParaRPr lang="en-US" dirty="0"/>
          </a:p>
          <a:p>
            <a:pPr lvl="0"/>
            <a:r>
              <a:rPr lang="en-US" dirty="0"/>
              <a:t>Two common treatment systems are: activated carbon and reverse osmosis.</a:t>
            </a:r>
          </a:p>
          <a:p>
            <a:pPr lvl="0"/>
            <a:endParaRPr lang="en-US" dirty="0"/>
          </a:p>
          <a:p>
            <a:pPr lvl="0"/>
            <a:r>
              <a:rPr lang="en-US" dirty="0"/>
              <a:t>Granular Activated Carbon treatment systems trap the PFAS inside the filter so that the PFAS is not discharged back into the environment. GAC has proven effective in removing PFAS contaminants, particularly </a:t>
            </a:r>
            <a:r>
              <a:rPr lang="en-US" b="1" dirty="0"/>
              <a:t>longer chain PFAS such</a:t>
            </a:r>
            <a:r>
              <a:rPr lang="en-US" b="1" baseline="0" dirty="0"/>
              <a:t> as </a:t>
            </a:r>
            <a:r>
              <a:rPr lang="en-US" b="1" dirty="0"/>
              <a:t> </a:t>
            </a:r>
            <a:r>
              <a:rPr lang="en-US" dirty="0"/>
              <a:t>PFOA and PFOS. (</a:t>
            </a:r>
            <a:r>
              <a:rPr lang="en-US" b="1" dirty="0"/>
              <a:t>GAC doesn’t do very well with</a:t>
            </a:r>
            <a:r>
              <a:rPr lang="en-US" b="1" baseline="0" dirty="0"/>
              <a:t> short-chain</a:t>
            </a:r>
            <a:r>
              <a:rPr lang="en-US" baseline="0" dirty="0"/>
              <a:t>)</a:t>
            </a:r>
            <a:endParaRPr lang="en-US" dirty="0"/>
          </a:p>
          <a:p>
            <a:pPr lvl="0"/>
            <a:endParaRPr lang="en-US" dirty="0"/>
          </a:p>
          <a:p>
            <a:pPr lvl="0"/>
            <a:r>
              <a:rPr lang="en-US" dirty="0"/>
              <a:t>A Reverse Osmosis treatment system removes and then discharges the PFAS in a concentrated wastewater stream.</a:t>
            </a:r>
          </a:p>
          <a:p>
            <a:pPr lvl="0"/>
            <a:endParaRPr lang="en-US" dirty="0"/>
          </a:p>
          <a:p>
            <a:pPr lvl="0"/>
            <a:endParaRPr lang="en-US" dirty="0"/>
          </a:p>
          <a:p>
            <a:pPr lvl="0"/>
            <a:r>
              <a:rPr lang="en-US" dirty="0"/>
              <a:t>What about ion exchange? </a:t>
            </a:r>
            <a:r>
              <a:rPr lang="en-US" b="1" dirty="0"/>
              <a:t>Shown to be effective, particularly on shorter chain PFAS</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Last thing, if your town has not tested yet, you can call your public water system.  Massachusetts has a list of contacts on their website at the link shown</a:t>
            </a:r>
          </a:p>
          <a:p>
            <a:pPr lvl="0"/>
            <a:r>
              <a:rPr lang="en-US" dirty="0"/>
              <a:t>https://www.mass.gov/lists/drinking-water-health-safety#contacts</a:t>
            </a:r>
          </a:p>
          <a:p>
            <a:pPr lvl="0"/>
            <a:r>
              <a:rPr lang="en-US" dirty="0"/>
              <a:t>If you have a private well, you will need to test your own water. Massachusetts DEP has instructions on how to collect samples.  They also have a list of  approved labs for testing at </a:t>
            </a:r>
          </a:p>
          <a:p>
            <a:pPr lvl="0"/>
            <a:endParaRPr lang="en-US" dirty="0"/>
          </a:p>
          <a:p>
            <a:pPr lvl="0"/>
            <a:r>
              <a:rPr lang="en-US" dirty="0"/>
              <a:t>INSERT.</a:t>
            </a:r>
          </a:p>
          <a:p>
            <a:pPr lvl="0"/>
            <a:r>
              <a:rPr lang="en-US" dirty="0"/>
              <a:t>At the house level, </a:t>
            </a:r>
          </a:p>
          <a:p>
            <a:pPr lvl="0"/>
            <a:r>
              <a:rPr lang="en-US" dirty="0"/>
              <a:t>You can also install one of the treatment options that I talked about earlier - Granular Activated Carbon or Reverse Osmosis. Depending on your needs, these can be installed as either Point of Entry Systems that treat all of the water that comes through a home (which is more expensive) or you can get a Point of Use System which treats water where it is used, at a single faucet.</a:t>
            </a:r>
          </a:p>
          <a:p>
            <a:pPr lvl="0"/>
            <a:endParaRPr lang="en-US" dirty="0"/>
          </a:p>
          <a:p>
            <a:pPr lvl="0"/>
            <a:r>
              <a:rPr lang="en-US" dirty="0"/>
              <a:t>One thing to be aware of is that most treatments are only required to reach the federal advisory level at 70 ppt. So see if you can get an independent verification that can remove PFAS6 to less than 20 ppt. </a:t>
            </a:r>
          </a:p>
          <a:p>
            <a:pPr lvl="0"/>
            <a:endParaRPr lang="en-US" dirty="0"/>
          </a:p>
          <a:p>
            <a:pPr lvl="0"/>
            <a:r>
              <a:rPr lang="en-US" dirty="0"/>
              <a:t>https://www.mass.gov/info-details/per-and-polyfluoroalkyl-substances-pfas-in-private-well-drinking-water-supplies-faq</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Today we are going to talk about PFAS. PFAS is an acronym that stands for per- and  polyfluoroalkyl substances.  This is a class of over 9000 chemicals that are widely used in consumer products, manufacturing, and the building industry.  PFAS  make products stain </a:t>
            </a:r>
            <a:r>
              <a:rPr lang="en-US" dirty="0" err="1"/>
              <a:t>resistant,nonstick</a:t>
            </a:r>
            <a:r>
              <a:rPr lang="en-US" dirty="0"/>
              <a:t> </a:t>
            </a:r>
          </a:p>
          <a:p>
            <a:pPr lvl="0"/>
            <a:r>
              <a:rPr lang="en-US" dirty="0"/>
              <a:t>, and waterproof.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It's crucial to know what to do once water has become contaminated with PFAS because unfortunately, that is the reality that we must respond to. But, to critically look at this issue and address the real problem, we must look into upstream toxics use reduction, before we talk about downstream solutions.</a:t>
            </a:r>
          </a:p>
          <a:p>
            <a:pPr lvl="0"/>
            <a:r>
              <a:rPr lang="en-US" dirty="0"/>
              <a:t>So yes, we have to do these things to bring down the PFAS levels in the water that we’re already drinking but we don’t want PFAS to be there in the first place so we want to do things that reduce that contamination.</a:t>
            </a:r>
          </a:p>
          <a:p>
            <a:pPr lvl="0"/>
            <a:endParaRPr lang="en-US" dirty="0"/>
          </a:p>
          <a:p>
            <a:pPr lvl="0"/>
            <a:r>
              <a:rPr lang="en-US" dirty="0"/>
              <a:t>The Toxics Use Reduction Institute outlines a variety of controls that can be taken to reduce the prevalence of toxics in our lives in the first place. </a:t>
            </a:r>
          </a:p>
          <a:p>
            <a:pPr lvl="0"/>
            <a:r>
              <a:rPr lang="en-US" b="1" dirty="0"/>
              <a:t>Avoiding the use of PFAS in the first place is the only way to eventually</a:t>
            </a:r>
            <a:r>
              <a:rPr lang="en-US" b="1" baseline="0" dirty="0"/>
              <a:t> reduce PFAS in the environment, if we don’t, we just keep adding more and we will never get ahead of it</a:t>
            </a:r>
            <a:endParaRPr lang="en-US" b="1" dirty="0"/>
          </a:p>
          <a:p>
            <a:pPr lvl="0"/>
            <a:endParaRPr lang="en-US" dirty="0"/>
          </a:p>
          <a:p>
            <a:pPr lvl="0"/>
            <a:r>
              <a:rPr lang="en-US" dirty="0"/>
              <a:t>So what this shows us is that while we have SO much more work to do, we KNOW what that work is that will get us to a healthier and safer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So, if you live in a town where PFAS levels are elevated in your drinking water, that is obviously going to be your central concern.  But water is not the only source of exposure.  So we are going to just do a few more slides on </a:t>
            </a:r>
            <a:r>
              <a:rPr lang="en-US" strike="sngStrike" dirty="0"/>
              <a:t> </a:t>
            </a:r>
            <a:r>
              <a:rPr lang="en-US" strike="noStrike" dirty="0"/>
              <a:t>avoiding PFAS in </a:t>
            </a:r>
            <a:r>
              <a:rPr lang="en-US" dirty="0"/>
              <a:t>products..</a:t>
            </a:r>
          </a:p>
          <a:p>
            <a:pPr lvl="0"/>
            <a:endParaRPr lang="en-US" dirty="0"/>
          </a:p>
          <a:p>
            <a:pPr lvl="0"/>
            <a:r>
              <a:rPr lang="en-US" dirty="0"/>
              <a:t>Studies by the Newton based Silent Spring Institute have shown that about 40% of food packaging has PFAS.  PFAS are in pizza boxes, microwave popcorn, bakery bags, burger and sandwich wrappers, take out containers, and disposable and compostable bowls. plates, and  trays.</a:t>
            </a:r>
          </a:p>
          <a:p>
            <a:pPr lvl="0"/>
            <a:endParaRPr lang="en-US" dirty="0"/>
          </a:p>
          <a:p>
            <a:pPr lvl="0"/>
            <a:r>
              <a:rPr lang="en-US" dirty="0"/>
              <a:t>PFAS is added to paper-based food packaging to prevent food from leaking through--and many paper products that look eco-friendly may have PFAS.</a:t>
            </a:r>
          </a:p>
          <a:p>
            <a:pPr lvl="0"/>
            <a:endParaRPr lang="en-US" dirty="0"/>
          </a:p>
          <a:p>
            <a:pPr lvl="0"/>
            <a:r>
              <a:rPr lang="en-US" dirty="0"/>
              <a:t>PFAS are also created when plastic containers are fluorinated to prevent spoiling.  So this may include plastic bins that transport food before it gets to a store for sale.</a:t>
            </a:r>
          </a:p>
          <a:p>
            <a:pPr lvl="0"/>
            <a:endParaRPr lang="en-US" dirty="0"/>
          </a:p>
          <a:p>
            <a:pPr lvl="0"/>
            <a:r>
              <a:rPr lang="en-US" dirty="0"/>
              <a:t>PFAS in packaging ends up getting into food, especially when food packaging contains  hot or greasy food. </a:t>
            </a:r>
          </a:p>
          <a:p>
            <a:pPr lvl="0"/>
            <a:endParaRPr lang="en-US" dirty="0"/>
          </a:p>
          <a:p>
            <a:pPr lvl="0"/>
            <a:r>
              <a:rPr lang="en-US" dirty="0"/>
              <a:t>The good news of course is  that, if 40% of paper-based packaging has PFAS, 60% does not.  But you can’t tell just by looking at a product whether or not it has PFAS.</a:t>
            </a:r>
          </a:p>
          <a:p>
            <a:pPr lvl="0"/>
            <a:endParaRPr lang="en-US" dirty="0"/>
          </a:p>
          <a:p>
            <a:pPr lvl="0"/>
            <a:r>
              <a:rPr lang="en-US" dirty="0"/>
              <a:t>A couple of tips to reduce your exposure: One is to avoid microwave popcorn which always has PFAS in the bags.  A second is to be very cautious about suing compostable fiber products.  These are bowls or containers that look like  a bunch of wood fibers and water were mixed together and dried on a form.  Almost all of these products have PFAS although some manufacturers including </a:t>
            </a:r>
            <a:r>
              <a:rPr lang="en-US" dirty="0" err="1"/>
              <a:t>Worldcentric</a:t>
            </a:r>
            <a:r>
              <a:rPr lang="en-US" dirty="0"/>
              <a:t> have begun to introduce PFAS-free versions.   </a:t>
            </a:r>
          </a:p>
          <a:p>
            <a:pPr lvl="0"/>
            <a:endParaRPr lang="en-US" dirty="0"/>
          </a:p>
          <a:p>
            <a:pPr lvl="0"/>
            <a:r>
              <a:rPr lang="en-US" dirty="0"/>
              <a:t>A third is, if you have to use paper based food packaging, limit the amount of time that your food is in the container.  Take food out of the wrapper or bowl.  Don’t use the wrapper as a place mat and don’t store food in take out containers.  ADD PHOTO)</a:t>
            </a:r>
          </a:p>
          <a:p>
            <a:pPr lvl="0"/>
            <a:endParaRPr lang="en-US" dirty="0"/>
          </a:p>
          <a:p>
            <a:pPr lvl="0"/>
            <a:r>
              <a:rPr lang="en-US" dirty="0"/>
              <a:t>A group called Safer Chemicals, Healthy Families is trying to get major retailers to move to PFAS-free packaging--and they have used product testing and major consumer campaigns to successfully get large retailers to stop using packaging with PFAS. For example, </a:t>
            </a:r>
            <a:r>
              <a:rPr lang="en-US" dirty="0" err="1"/>
              <a:t>Sweetgreens</a:t>
            </a:r>
            <a:r>
              <a:rPr lang="en-US" dirty="0"/>
              <a:t>, Whole Foods and Trader Joes are now PFAS-free.  We are putting the final touches on a 2-page shopper’s guide which will help you identify safer options and we will be emailing that to everybody on this call as soon as it is complete.</a:t>
            </a:r>
          </a:p>
          <a:p>
            <a:pPr lvl="0"/>
            <a:endParaRPr lang="en-US" dirty="0"/>
          </a:p>
          <a:p>
            <a:pPr lvl="0"/>
            <a:r>
              <a:rPr lang="en-US" dirty="0"/>
              <a:t>And you can look up other major retailers at the </a:t>
            </a:r>
            <a:r>
              <a:rPr lang="en-US" dirty="0" err="1"/>
              <a:t>mindthestore</a:t>
            </a:r>
            <a:r>
              <a:rPr lang="en-US" dirty="0"/>
              <a:t> link at the bottom of the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PFAS have been widely used in the textile and carpet industries.  </a:t>
            </a:r>
          </a:p>
          <a:p>
            <a:pPr lvl="0"/>
            <a:endParaRPr lang="en-US" dirty="0"/>
          </a:p>
          <a:p>
            <a:pPr lvl="0"/>
            <a:r>
              <a:rPr lang="en-US" dirty="0"/>
              <a:t>People who sleep in bedrooms with PFAS-treated carpet--and who work in  offices and stores, with PFAS-treated carpet have been found to have higher rates of PFAS in their blood. </a:t>
            </a:r>
          </a:p>
          <a:p>
            <a:pPr lvl="0"/>
            <a:endParaRPr lang="en-US" dirty="0"/>
          </a:p>
          <a:p>
            <a:pPr lvl="0"/>
            <a:r>
              <a:rPr lang="en-US" dirty="0"/>
              <a:t>But the good news here is that, under pressure from advocates, most  of the largest carpet manufacturers have stopped using PFAS.  And  retailers like Home Depot and Lowes no longer sell PFAS-treated rugs.  </a:t>
            </a:r>
          </a:p>
          <a:p>
            <a:pPr lvl="0"/>
            <a:endParaRPr lang="en-US" dirty="0"/>
          </a:p>
          <a:p>
            <a:pPr lvl="0"/>
            <a:r>
              <a:rPr lang="en-US" dirty="0"/>
              <a:t>But PFAS are still widely used in  indoor and outdoor furniture textiles, and in clothing, particularly outdoor clothing, children’s products,  shoes and bedding.  Silent </a:t>
            </a:r>
            <a:r>
              <a:rPr lang="en-US" dirty="0" err="1"/>
              <a:t>Sprijng</a:t>
            </a:r>
            <a:r>
              <a:rPr lang="en-US" dirty="0"/>
              <a:t> is coming out with research on children’s products in a few weeks.  They tested hundreds of children’s products ad found that, pretty much whenever a children’s product was advertised as waterproof or stain resistant, it had PFAS.</a:t>
            </a:r>
          </a:p>
          <a:p>
            <a:pPr lvl="0"/>
            <a:endParaRPr lang="en-US" dirty="0"/>
          </a:p>
          <a:p>
            <a:pPr lvl="0"/>
            <a:r>
              <a:rPr lang="en-US" dirty="0"/>
              <a:t>To reduce exposure, try to </a:t>
            </a:r>
            <a:r>
              <a:rPr lang="en-US" dirty="0" err="1"/>
              <a:t>aovid</a:t>
            </a:r>
            <a:r>
              <a:rPr lang="en-US" dirty="0"/>
              <a:t> </a:t>
            </a:r>
            <a:r>
              <a:rPr lang="en-US" dirty="0" err="1"/>
              <a:t>Goretex</a:t>
            </a:r>
            <a:r>
              <a:rPr lang="en-US" dirty="0"/>
              <a:t> and products that are stain resistant and waterproof.</a:t>
            </a:r>
          </a:p>
          <a:p>
            <a:pPr lvl="0"/>
            <a:endParaRPr lang="en-US" dirty="0"/>
          </a:p>
          <a:p>
            <a:pPr lvl="0"/>
            <a:r>
              <a:rPr lang="en-US" dirty="0"/>
              <a:t>Obviously, this is hard with outdoor gear, but PFAS-free options are beginning to come onto the market. </a:t>
            </a:r>
            <a:r>
              <a:rPr lang="en-US" dirty="0" err="1"/>
              <a:t>Pfascentral</a:t>
            </a:r>
            <a:r>
              <a:rPr lang="en-US" dirty="0"/>
              <a:t> and </a:t>
            </a:r>
            <a:r>
              <a:rPr lang="en-US" dirty="0" err="1"/>
              <a:t>madesafe</a:t>
            </a:r>
            <a:r>
              <a:rPr lang="en-US" dirty="0"/>
              <a:t> are 2 websites on the bottom of the slide that list many PFAS-</a:t>
            </a:r>
            <a:r>
              <a:rPr lang="en-US" dirty="0" err="1"/>
              <a:t>fre</a:t>
            </a:r>
            <a:r>
              <a:rPr lang="en-US" dirty="0"/>
              <a:t> alternatives,</a:t>
            </a:r>
          </a:p>
          <a:p>
            <a:pPr lvl="0"/>
            <a:r>
              <a:rPr lang="en-US" dirty="0" err="1"/>
              <a:t>pfascentral</a:t>
            </a:r>
            <a:r>
              <a:rPr lang="en-US" dirty="0"/>
              <a:t> and </a:t>
            </a:r>
            <a:r>
              <a:rPr lang="en-US" dirty="0" err="1"/>
              <a:t>madesafe</a:t>
            </a:r>
            <a:r>
              <a:rPr lang="en-US" dirty="0"/>
              <a:t> websites listed on the bottom of the slide.  Sierra Club has published several online articles about </a:t>
            </a:r>
            <a:r>
              <a:rPr lang="en-US" dirty="0" err="1"/>
              <a:t>pfas</a:t>
            </a:r>
            <a:r>
              <a:rPr lang="en-US" dirty="0"/>
              <a:t>-free outdoor gear.  These links will all be on the shopper’s guide that we send 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As we mentioned earlier, some fertilizer is made from treated sewage waste or residuals.  One example is Bay State fertilizer which is made from Mass Water Resources Authority residuals.  It is best to avoid buying fertilizer made of residuals, </a:t>
            </a:r>
            <a:r>
              <a:rPr lang="en-US" b="1" dirty="0"/>
              <a:t>until we know they are being</a:t>
            </a:r>
            <a:r>
              <a:rPr lang="en-US" b="1" baseline="0" dirty="0"/>
              <a:t> tested for PFAS and found to be PFAS-free.</a:t>
            </a:r>
            <a:endParaRPr lang="en-US" dirty="0"/>
          </a:p>
          <a:p>
            <a:pPr lvl="0"/>
            <a:endParaRPr lang="en-US" dirty="0"/>
          </a:p>
          <a:p>
            <a:pPr lvl="0"/>
            <a:r>
              <a:rPr lang="en-US" dirty="0"/>
              <a:t>Artificial turf often has PFAS along with other chemicals of concern.   This is another product that is best avoided. </a:t>
            </a:r>
          </a:p>
          <a:p>
            <a:pPr lvl="0"/>
            <a:endParaRPr lang="en-US" dirty="0"/>
          </a:p>
          <a:p>
            <a:pPr lvl="0"/>
            <a:r>
              <a:rPr lang="en-US" dirty="0"/>
              <a:t>Compost can be contaminated with PFAS particularly if the compost facility accepts food packaging.  To deal with concerns about PFAS, many composters no longer take food packaging of any kind and others only accept BPI-certified </a:t>
            </a:r>
            <a:r>
              <a:rPr lang="en-US" dirty="0" err="1"/>
              <a:t>foodware</a:t>
            </a:r>
            <a:r>
              <a:rPr lang="en-US" dirty="0"/>
              <a:t>.  BPI (spell out) is a nonprofit that certifies products for </a:t>
            </a:r>
            <a:r>
              <a:rPr lang="en-US" dirty="0" err="1"/>
              <a:t>compostability</a:t>
            </a:r>
            <a:r>
              <a:rPr lang="en-US" dirty="0"/>
              <a:t> and it requires all food packaging to submit tests showing that it is PFAS-free.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PFAS are in many cosmetics, including foundations, mascaras,  lipsticks, especially those advertised as long-lasting or waterproof.   </a:t>
            </a:r>
          </a:p>
          <a:p>
            <a:pPr lvl="0"/>
            <a:endParaRPr lang="en-US" dirty="0"/>
          </a:p>
          <a:p>
            <a:pPr lvl="0"/>
            <a:r>
              <a:rPr lang="en-US" dirty="0"/>
              <a:t>You want to avoid cosmetics that have ingredients that start with the word "perfluoro" or PTFE.  PTFE is the acronym for Teflon. But, because many cosmetics do not have ingredient labels, you should also avoid long-lasting or waterproof cosmetics.</a:t>
            </a:r>
          </a:p>
          <a:p>
            <a:pPr lvl="0"/>
            <a:endParaRPr lang="en-US" dirty="0"/>
          </a:p>
          <a:p>
            <a:pPr lvl="0"/>
            <a:r>
              <a:rPr lang="en-US" dirty="0"/>
              <a:t>If you want to look up specific products, Environmental Working Group has a database that lists thousands of personal care products and gives information on ingredients and potential toxicity.</a:t>
            </a:r>
          </a:p>
          <a:p>
            <a:pPr lvl="0"/>
            <a:r>
              <a:rPr lang="en-US" dirty="0"/>
              <a:t>  </a:t>
            </a:r>
          </a:p>
          <a:p>
            <a:pPr lvl="0"/>
            <a:r>
              <a:rPr lang="en-US" dirty="0"/>
              <a:t>Dental floss: Many major brands of dental floss have PFAS.  Toms of Maine </a:t>
            </a:r>
          </a:p>
          <a:p>
            <a:pPr lvl="0"/>
            <a:r>
              <a:rPr lang="en-US" dirty="0"/>
              <a:t>&amp; Desert Essence are PFAS-free.  To find other options, pfascentral.org lists PFAS-free dental floss.</a:t>
            </a:r>
          </a:p>
          <a:p>
            <a:pPr lvl="0"/>
            <a:endParaRPr lang="en-US" dirty="0"/>
          </a:p>
          <a:p>
            <a:pPr lvl="0"/>
            <a:r>
              <a:rPr lang="en-US" dirty="0"/>
              <a:t>Don't use menstrual underwear unless it is PFAS-free.  </a:t>
            </a:r>
            <a:r>
              <a:rPr lang="en-US" dirty="0" err="1"/>
              <a:t>Madesafe</a:t>
            </a:r>
            <a:r>
              <a:rPr lang="en-US" dirty="0"/>
              <a:t> has a list of the PFAS-free options.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Last but not least: The product that first got us into this mess: nonstick cookware.</a:t>
            </a:r>
          </a:p>
          <a:p>
            <a:pPr lvl="0"/>
            <a:endParaRPr lang="en-US" dirty="0"/>
          </a:p>
          <a:p>
            <a:pPr lvl="0"/>
            <a:r>
              <a:rPr lang="en-US" dirty="0"/>
              <a:t>Almost all nonstick cookware has PFAS.  So your best option  is to not buy non-stick cookware. </a:t>
            </a:r>
          </a:p>
          <a:p>
            <a:pPr lvl="0"/>
            <a:endParaRPr lang="en-US" dirty="0"/>
          </a:p>
          <a:p>
            <a:pPr lvl="0"/>
            <a:r>
              <a:rPr lang="en-US" dirty="0"/>
              <a:t>There are some nonstick pans with </a:t>
            </a:r>
            <a:r>
              <a:rPr lang="en-US" dirty="0" err="1"/>
              <a:t>bisphenol</a:t>
            </a:r>
            <a:r>
              <a:rPr lang="en-US" dirty="0"/>
              <a:t> A, but </a:t>
            </a:r>
            <a:r>
              <a:rPr lang="en-US" dirty="0" err="1"/>
              <a:t>bisphenol</a:t>
            </a:r>
            <a:r>
              <a:rPr lang="en-US" dirty="0"/>
              <a:t> A is also a carcinogen.  A very small number of companies use silicone enamel which is safer.</a:t>
            </a:r>
          </a:p>
          <a:p>
            <a:pPr lvl="0"/>
            <a:endParaRPr lang="en-US" dirty="0"/>
          </a:p>
          <a:p>
            <a:pPr lvl="0"/>
            <a:r>
              <a:rPr lang="en-US" dirty="0"/>
              <a:t>Many retailers advertise their pans  as  PFOA and PFOS-free. </a:t>
            </a:r>
          </a:p>
          <a:p>
            <a:pPr lvl="0"/>
            <a:r>
              <a:rPr lang="en-US" dirty="0"/>
              <a:t>without revealing that they just use other PFAS.  </a:t>
            </a:r>
          </a:p>
          <a:p>
            <a:pPr lvl="0"/>
            <a:endParaRPr lang="en-US" dirty="0"/>
          </a:p>
          <a:p>
            <a:pPr lvl="0"/>
            <a:r>
              <a:rPr lang="en-US" dirty="0"/>
              <a:t>So just thinking back to the beginning of this presentation, you know that all us-based manufacturers stopped making and using PFOA and PFOS in 2015 so all American-made cookware is PFOA and PFOS-free.  You want to make sure that you are not just avoiding those 2 chemicals but all PFAS.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Governments can take action on PFAS in a variety of different ways.</a:t>
            </a:r>
          </a:p>
          <a:p>
            <a:pPr lvl="0"/>
            <a:endParaRPr lang="en-US" dirty="0"/>
          </a:p>
          <a:p>
            <a:pPr lvl="0"/>
            <a:r>
              <a:rPr lang="en-US" dirty="0"/>
              <a:t>On products, some states are requiring disclosure of PFAS when it is in products.  Others are banning PFAS in some or all products. </a:t>
            </a:r>
          </a:p>
          <a:p>
            <a:pPr lvl="0"/>
            <a:r>
              <a:rPr lang="en-US" dirty="0"/>
              <a:t> For example  many states have banned PFAS in firefighting foam and food packaging. Some have banned it in personal care products and carpets.  Others, like  Maine, have set a timeline to eliminate all uses of PFAS except those necessary for health, safety and critical functioning of society.  The European Union is also working towards a similar phase out of all uses.</a:t>
            </a:r>
          </a:p>
          <a:p>
            <a:pPr lvl="0"/>
            <a:endParaRPr lang="en-US" dirty="0"/>
          </a:p>
          <a:p>
            <a:pPr lvl="0"/>
            <a:r>
              <a:rPr lang="en-US" dirty="0"/>
              <a:t>In Massachusetts, Clean Water and CAW are trying to pass bills to ban PFAS in food packaging, multiple consumer products and </a:t>
            </a:r>
            <a:r>
              <a:rPr lang="en-US" dirty="0" err="1"/>
              <a:t>firefighers</a:t>
            </a:r>
            <a:r>
              <a:rPr lang="en-US" dirty="0"/>
              <a:t> uniforms.  We are also asking the Legislature to follow Maine’s lead by  setting a timeline to phase out all non-essential uses.</a:t>
            </a:r>
          </a:p>
          <a:p>
            <a:pPr lvl="0"/>
            <a:endParaRPr lang="en-US" dirty="0"/>
          </a:p>
          <a:p>
            <a:pPr lvl="0"/>
            <a:r>
              <a:rPr lang="en-US" dirty="0"/>
              <a:t>Massachusetts has set restrictions on the amount of PFAS that can be in drinking water and they can fund water testing and treatment.  States are also trying to address disposal and to find safer ways of disposing of products with PFAS.</a:t>
            </a:r>
          </a:p>
          <a:p>
            <a:pPr lvl="0"/>
            <a:endParaRPr lang="en-US" dirty="0"/>
          </a:p>
          <a:p>
            <a:pPr lvl="0"/>
            <a:r>
              <a:rPr lang="en-US" dirty="0"/>
              <a:t>And finally, many states are suing PFAS manufacturers, in an effort to force manufactures to pay for clean up costs or to support ongoing blood testing, or provide damages to people who have been harmed.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Unfortunately, while PFAS  have properties that have made them very useful, those PFAS that have been studied have been shown to have harmful health effects. </a:t>
            </a:r>
          </a:p>
          <a:p>
            <a:pPr lvl="0"/>
            <a:endParaRPr lang="en-US" dirty="0"/>
          </a:p>
          <a:p>
            <a:pPr lvl="0"/>
            <a:r>
              <a:rPr lang="en-US" dirty="0"/>
              <a:t>The purpose of our talk today is to explain what PFAS are, what they are used in, and why they are a problem.  We will go over a little bit of the history of their development, talk about health issues that have been linked to PFAS, and  explain how PFAS are getting into the environment and our bodies.  Specifically we are going to talk about PFAS in drinking water and in consumer products.  </a:t>
            </a:r>
          </a:p>
          <a:p>
            <a:pPr lvl="0"/>
            <a:r>
              <a:rPr lang="en-US" dirty="0"/>
              <a:t>Finally we are going to talk about what you can do personally </a:t>
            </a:r>
            <a:r>
              <a:rPr lang="en-US" dirty="0">
                <a:solidFill>
                  <a:srgbClr val="FF0000"/>
                </a:solidFill>
              </a:rPr>
              <a:t>to </a:t>
            </a:r>
            <a:r>
              <a:rPr lang="en-US" dirty="0"/>
              <a:t> limit your exposure as well as the steps that government can take to </a:t>
            </a:r>
            <a:r>
              <a:rPr lang="en-US" b="1" dirty="0"/>
              <a:t>prevent</a:t>
            </a:r>
            <a:r>
              <a:rPr lang="en-US" dirty="0"/>
              <a:t> and clean up PFAS contamination.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PFAS have been used in consumer products since the late 1940s when Dupont Corporation began making and marketing nonstick pans under the brand name Teflon.  Dupont used a chemical called perfluoroctanoic acid or PFOA to create Teflon.</a:t>
            </a:r>
          </a:p>
          <a:p>
            <a:pPr lvl="0"/>
            <a:endParaRPr lang="en-US"/>
          </a:p>
          <a:p>
            <a:pPr lvl="0"/>
            <a:r>
              <a:rPr lang="en-US"/>
              <a:t>A little while later,  3M company in Minnesota  introduced another chemical, perfluoroctane sulfonic acid or PFOS.   PFOS was used to coat carpets and textiles and was marketed as Scotchguard.</a:t>
            </a:r>
          </a:p>
          <a:p>
            <a:pPr lvl="0"/>
            <a:endParaRPr lang="en-US"/>
          </a:p>
          <a:p>
            <a:pPr lvl="0"/>
            <a:r>
              <a:rPr lang="en-US"/>
              <a:t>PFOA and PFOS are the first two chemicals in this big class of chemicals called PFAS.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Over time, the uses for PFAS  expanded rapidly, particularly from the 1970s on.</a:t>
            </a:r>
          </a:p>
          <a:p>
            <a:pPr lvl="0"/>
            <a:endParaRPr lang="en-US" dirty="0"/>
          </a:p>
          <a:p>
            <a:pPr lvl="0"/>
            <a:r>
              <a:rPr lang="en-US" dirty="0"/>
              <a:t>Today,  PFAS are in at least 200 different product types including, as shown on this slide:</a:t>
            </a:r>
          </a:p>
          <a:p>
            <a:pPr lvl="0"/>
            <a:endParaRPr lang="en-US" dirty="0"/>
          </a:p>
          <a:p>
            <a:pPr lvl="0"/>
            <a:r>
              <a:rPr lang="en-US" dirty="0"/>
              <a:t>Carpets and rugs, furniture textiles, clothing, and outdoor gear</a:t>
            </a:r>
          </a:p>
          <a:p>
            <a:pPr lvl="0"/>
            <a:endParaRPr lang="en-US" dirty="0"/>
          </a:p>
          <a:p>
            <a:pPr lvl="0"/>
            <a:r>
              <a:rPr lang="en-US" dirty="0"/>
              <a:t>Cleaners especially floor cleaners and waxes</a:t>
            </a:r>
          </a:p>
          <a:p>
            <a:pPr lvl="0"/>
            <a:endParaRPr lang="en-US" dirty="0"/>
          </a:p>
          <a:p>
            <a:pPr lvl="0"/>
            <a:r>
              <a:rPr lang="en-US" dirty="0"/>
              <a:t>Building products including photovoltaic panels, roofing, paints, electrical and plumbing and heating ventilating and air conditioning </a:t>
            </a:r>
            <a:r>
              <a:rPr lang="en-US" dirty="0" err="1"/>
              <a:t>compoments</a:t>
            </a:r>
            <a:endParaRPr lang="en-US" dirty="0"/>
          </a:p>
          <a:p>
            <a:pPr lvl="0"/>
            <a:endParaRPr lang="en-US" dirty="0"/>
          </a:p>
          <a:p>
            <a:pPr lvl="0"/>
            <a:endParaRPr lang="en-US" dirty="0"/>
          </a:p>
          <a:p>
            <a:pPr lvl="0"/>
            <a:r>
              <a:rPr lang="en-US" dirty="0"/>
              <a:t>Cosmetics</a:t>
            </a:r>
          </a:p>
          <a:p>
            <a:pPr lvl="0"/>
            <a:r>
              <a:rPr lang="en-US" dirty="0"/>
              <a:t>dental floss</a:t>
            </a:r>
          </a:p>
          <a:p>
            <a:pPr lvl="0"/>
            <a:r>
              <a:rPr lang="en-US" dirty="0"/>
              <a:t>Food packaging.</a:t>
            </a:r>
          </a:p>
          <a:p>
            <a:pPr lvl="0"/>
            <a:endParaRPr lang="en-US" dirty="0"/>
          </a:p>
          <a:p>
            <a:pPr lvl="0"/>
            <a:r>
              <a:rPr lang="en-US" dirty="0"/>
              <a:t>PFAS are widely used in various manufacturing sectors including paper and INSERT manufacturing--and even have some medical applications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Another common use for PFAS is firefighting foam.  In the 1970s, 3M worked with the military to create a PFAS-containing foam that could be used to put out large fuel driven fires.  While these kinds of fires are not very common, federal regulations required the military, firefighters and airport personnel to conduct regular training exercises with firefighting foams.  The foams were sprayed over large areas outdoors, where they soaked into the ground and  got into groundwater.  This has led to PFAS chemicals getting into the drinking water of many communities located near military installations and airports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So why is that a problem?  Well, In a story that has been told in the documentary The Devil we Know and the Hollywood film Dark Waters, evidence that  PFOA and PFOS might be harmful emerged around 1999.</a:t>
            </a:r>
          </a:p>
          <a:p>
            <a:pPr lvl="0"/>
            <a:endParaRPr lang="en-US" dirty="0"/>
          </a:p>
          <a:p>
            <a:pPr lvl="0"/>
            <a:r>
              <a:rPr lang="en-US" dirty="0"/>
              <a:t>At that time, a farmer in West </a:t>
            </a:r>
            <a:r>
              <a:rPr lang="en-US" dirty="0" err="1"/>
              <a:t>Parkersberg</a:t>
            </a:r>
            <a:r>
              <a:rPr lang="en-US" dirty="0"/>
              <a:t>, Virginia brought a lawsuit against Dupont, and, through the lawsuit, evidence emerged showing that Dupont's scientists knew that PFOA was toxic as early as 2 years after introducing </a:t>
            </a:r>
            <a:r>
              <a:rPr lang="en-US" dirty="0" err="1"/>
              <a:t>teflon</a:t>
            </a:r>
            <a:r>
              <a:rPr lang="en-US" dirty="0"/>
              <a:t>.   Similarly, 3M did internal studies showing that PFOS caused health harm.  But neither 3M or Dupont revealed this information publicly.</a:t>
            </a:r>
          </a:p>
          <a:p>
            <a:pPr lvl="0"/>
            <a:endParaRPr lang="en-US" dirty="0"/>
          </a:p>
          <a:p>
            <a:pPr lvl="0"/>
            <a:r>
              <a:rPr lang="en-US" dirty="0"/>
              <a:t>But in 2006, as a result of the farmer’s lawsuit and an increasing body of independent scientific research  demonstrating the toxicity of PFOA and PFOS, the Environmental Protection Agency brokered an agreement  whereby 3M, Dupont, and other manufacturers would stop making and selling PFOA and PFOS by 2015.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But, while companies stopped making PFOA and PFOS, they did not stop making PFAS.  They modified chemical formulas and began developing new types of PFAS, which they said were just as effective as PFOA and PFOS but safer.</a:t>
            </a:r>
          </a:p>
          <a:p>
            <a:pPr lvl="0"/>
            <a:endParaRPr lang="en-US" dirty="0"/>
          </a:p>
          <a:p>
            <a:pPr lvl="0"/>
            <a:r>
              <a:rPr lang="en-US" dirty="0"/>
              <a:t>Unfortunately this has not proven to be true.  While every one  of the 9,000  PFAS chemicals have not been fully researched and characterized, the newer PFAS that have been studied have been shown to be as toxic as  the chemicals they were designed to replace.  </a:t>
            </a:r>
          </a:p>
          <a:p>
            <a:pPr lvl="0"/>
            <a:endParaRPr lang="en-US" dirty="0"/>
          </a:p>
          <a:p>
            <a:pPr lvl="0"/>
            <a:r>
              <a:rPr lang="en-US" dirty="0"/>
              <a:t>As a result, independent scientists have been calling for PFAS to be regulated as a class and for the elimination of all uses of PFAS except those that are essential for health and safety or critical to the functioning of society.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So why have PFAS raised so much concern?  First, what all PFAS have in common is they have carbon atoms bonded to fluorine atoms. </a:t>
            </a:r>
          </a:p>
          <a:p>
            <a:pPr lvl="0"/>
            <a:endParaRPr lang="en-US" dirty="0"/>
          </a:p>
          <a:p>
            <a:pPr lvl="0"/>
            <a:r>
              <a:rPr lang="en-US" dirty="0"/>
              <a:t>This is the strongest bond in organic chemistry.  This means that PFAS are extraordinarily persistent.  They do not fully break down under normal conditions.</a:t>
            </a:r>
          </a:p>
          <a:p>
            <a:pPr lvl="0"/>
            <a:endParaRPr lang="en-US" dirty="0"/>
          </a:p>
          <a:p>
            <a:pPr lvl="0"/>
            <a:r>
              <a:rPr lang="en-US" dirty="0"/>
              <a:t>Once a PFAS chemical is made, it  will remain on earth for hundreds or even thousands of years.  That is why they are sometimes called "forever chemicals."</a:t>
            </a:r>
          </a:p>
          <a:p>
            <a:pPr lvl="0"/>
            <a:endParaRPr lang="en-US" dirty="0"/>
          </a:p>
          <a:p>
            <a:pPr lvl="0"/>
            <a:r>
              <a:rPr lang="en-US" dirty="0"/>
              <a:t>If you look at the chemicals on the slide, all of the intersection points represent carbons and every carbon is bonded to a fluorine.  On the right, PFOA and PFOS have eight carbons. On the left is one of the newer chemicals called </a:t>
            </a:r>
            <a:r>
              <a:rPr lang="en-US" dirty="0" err="1"/>
              <a:t>GenX</a:t>
            </a:r>
            <a:r>
              <a:rPr lang="en-US" dirty="0"/>
              <a:t>, which is very similar to PFOA and PFOS but it has just five carbons linked to </a:t>
            </a:r>
            <a:r>
              <a:rPr lang="en-US" dirty="0" err="1"/>
              <a:t>fluorines</a:t>
            </a:r>
            <a:r>
              <a:rPr lang="en-US" dirty="0"/>
              <a:t>.  It also has an oxygen in the middle of the carbon fluorine chain rather than at the end. </a:t>
            </a:r>
            <a:r>
              <a:rPr lang="en-US" i="1" dirty="0"/>
              <a:t>it is</a:t>
            </a:r>
            <a:r>
              <a:rPr lang="en-US" i="1" baseline="0" dirty="0"/>
              <a:t> an “ether” because of the oxygen in the middle of the carbon chain, that is what makes it different</a:t>
            </a:r>
            <a:r>
              <a:rPr lang="en-US" baseline="0" dirty="0"/>
              <a:t>)</a:t>
            </a:r>
            <a:endParaRPr lang="en-US" dirty="0"/>
          </a:p>
          <a:p>
            <a:pPr lvl="0"/>
            <a:endParaRPr lang="en-US" dirty="0"/>
          </a:p>
          <a:p>
            <a:pPr lvl="0"/>
            <a:r>
              <a:rPr lang="en-US" dirty="0"/>
              <a:t>So PFOA and PFOS are sometimes called long chain PFAS while the newer chemicals</a:t>
            </a:r>
            <a:r>
              <a:rPr lang="en-US" b="1" dirty="0"/>
              <a:t>, many of which look just like PFOS and PFOA,</a:t>
            </a:r>
            <a:r>
              <a:rPr lang="en-US" b="1" baseline="0" dirty="0"/>
              <a:t> but have fewer carbons</a:t>
            </a:r>
            <a:r>
              <a:rPr lang="en-US" baseline="0" dirty="0"/>
              <a:t>,</a:t>
            </a:r>
            <a:r>
              <a:rPr lang="en-US" dirty="0"/>
              <a:t> are called short chain. (</a:t>
            </a:r>
            <a:r>
              <a:rPr lang="en-US" b="1" dirty="0"/>
              <a:t>e.g., </a:t>
            </a:r>
            <a:r>
              <a:rPr lang="en-US" b="1" dirty="0" err="1"/>
              <a:t>PFHxA</a:t>
            </a:r>
            <a:r>
              <a:rPr lang="en-US" b="1" dirty="0"/>
              <a:t> or PFBS)</a:t>
            </a:r>
          </a:p>
          <a:p>
            <a:pPr lvl="0"/>
            <a:endParaRPr lang="en-US" dirty="0"/>
          </a:p>
          <a:p>
            <a:pPr lvl="0"/>
            <a:r>
              <a:rPr lang="en-US" dirty="0"/>
              <a:t>So you may hear industry saying that short chain PFAS are safer than long chain PFAS.  This is not a claim that has been substantiated by independent scientists.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769657" y="0"/>
            <a:ext cx="898810" cy="10287000"/>
          </a:xfrm>
          <a:prstGeom prst="rect">
            <a:avLst/>
          </a:prstGeom>
          <a:solidFill>
            <a:srgbClr val="CDD6D5"/>
          </a:solidFill>
        </p:spPr>
      </p:sp>
      <p:pic>
        <p:nvPicPr>
          <p:cNvPr id="3" name="Picture 3"/>
          <p:cNvPicPr>
            <a:picLocks noChangeAspect="1"/>
          </p:cNvPicPr>
          <p:nvPr/>
        </p:nvPicPr>
        <p:blipFill>
          <a:blip r:embed="rId3"/>
          <a:srcRect l="11781" r="11781"/>
          <a:stretch>
            <a:fillRect/>
          </a:stretch>
        </p:blipFill>
        <p:spPr>
          <a:xfrm>
            <a:off x="-263816" y="0"/>
            <a:ext cx="7658370" cy="10287000"/>
          </a:xfrm>
          <a:prstGeom prst="rect">
            <a:avLst/>
          </a:prstGeom>
        </p:spPr>
      </p:pic>
      <p:pic>
        <p:nvPicPr>
          <p:cNvPr id="4" name="Picture 4"/>
          <p:cNvPicPr>
            <a:picLocks noChangeAspect="1"/>
          </p:cNvPicPr>
          <p:nvPr/>
        </p:nvPicPr>
        <p:blipFill>
          <a:blip r:embed="rId4"/>
          <a:srcRect/>
          <a:stretch>
            <a:fillRect/>
          </a:stretch>
        </p:blipFill>
        <p:spPr>
          <a:xfrm>
            <a:off x="7398565" y="9038444"/>
            <a:ext cx="9860735" cy="875140"/>
          </a:xfrm>
          <a:prstGeom prst="rect">
            <a:avLst/>
          </a:prstGeom>
        </p:spPr>
      </p:pic>
      <p:pic>
        <p:nvPicPr>
          <p:cNvPr id="5" name="Picture 5"/>
          <p:cNvPicPr>
            <a:picLocks noChangeAspect="1"/>
          </p:cNvPicPr>
          <p:nvPr/>
        </p:nvPicPr>
        <p:blipFill>
          <a:blip r:embed="rId5"/>
          <a:srcRect/>
          <a:stretch>
            <a:fillRect/>
          </a:stretch>
        </p:blipFill>
        <p:spPr>
          <a:xfrm>
            <a:off x="13683972" y="6854595"/>
            <a:ext cx="3575328" cy="2183849"/>
          </a:xfrm>
          <a:prstGeom prst="rect">
            <a:avLst/>
          </a:prstGeom>
        </p:spPr>
      </p:pic>
      <p:sp>
        <p:nvSpPr>
          <p:cNvPr id="6" name="TextBox 6"/>
          <p:cNvSpPr txBox="1"/>
          <p:nvPr/>
        </p:nvSpPr>
        <p:spPr>
          <a:xfrm>
            <a:off x="8538175" y="2615783"/>
            <a:ext cx="8721125" cy="1540958"/>
          </a:xfrm>
          <a:prstGeom prst="rect">
            <a:avLst/>
          </a:prstGeom>
        </p:spPr>
        <p:txBody>
          <a:bodyPr lIns="0" tIns="0" rIns="0" bIns="0" rtlCol="0" anchor="t">
            <a:spAutoFit/>
          </a:bodyPr>
          <a:lstStyle/>
          <a:p>
            <a:pPr>
              <a:lnSpc>
                <a:spcPts val="11542"/>
              </a:lnSpc>
            </a:pPr>
            <a:r>
              <a:rPr lang="en-US" sz="11542">
                <a:solidFill>
                  <a:srgbClr val="0E0E0E"/>
                </a:solidFill>
                <a:latin typeface="Source Serif Pro Bold"/>
              </a:rPr>
              <a:t>PFAS 101 </a:t>
            </a:r>
          </a:p>
        </p:txBody>
      </p:sp>
      <p:sp>
        <p:nvSpPr>
          <p:cNvPr id="7" name="TextBox 7"/>
          <p:cNvSpPr txBox="1"/>
          <p:nvPr/>
        </p:nvSpPr>
        <p:spPr>
          <a:xfrm>
            <a:off x="8538175" y="4272716"/>
            <a:ext cx="8088145" cy="2207107"/>
          </a:xfrm>
          <a:prstGeom prst="rect">
            <a:avLst/>
          </a:prstGeom>
        </p:spPr>
        <p:txBody>
          <a:bodyPr lIns="0" tIns="0" rIns="0" bIns="0" rtlCol="0" anchor="t">
            <a:spAutoFit/>
          </a:bodyPr>
          <a:lstStyle/>
          <a:p>
            <a:pPr>
              <a:lnSpc>
                <a:spcPts val="5918"/>
              </a:lnSpc>
              <a:spcBef>
                <a:spcPct val="0"/>
              </a:spcBef>
            </a:pPr>
            <a:r>
              <a:rPr lang="en-US" sz="4227" dirty="0">
                <a:solidFill>
                  <a:srgbClr val="0E0E0E"/>
                </a:solidFill>
                <a:latin typeface="Assistant Regular"/>
              </a:rPr>
              <a:t>What every Massachusetts resident should know about "forever chemicals"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8481"/>
          <a:stretch>
            <a:fillRect/>
          </a:stretch>
        </p:blipFill>
        <p:spPr>
          <a:xfrm>
            <a:off x="14057708" y="6396373"/>
            <a:ext cx="4230292" cy="2622635"/>
          </a:xfrm>
          <a:prstGeom prst="rect">
            <a:avLst/>
          </a:prstGeom>
        </p:spPr>
      </p:pic>
      <p:sp>
        <p:nvSpPr>
          <p:cNvPr id="3" name="TextBox 3"/>
          <p:cNvSpPr txBox="1"/>
          <p:nvPr/>
        </p:nvSpPr>
        <p:spPr>
          <a:xfrm>
            <a:off x="733969" y="1815326"/>
            <a:ext cx="10897456" cy="7623810"/>
          </a:xfrm>
          <a:prstGeom prst="rect">
            <a:avLst/>
          </a:prstGeom>
        </p:spPr>
        <p:txBody>
          <a:bodyPr wrap="square" lIns="0" tIns="0" rIns="0" bIns="0" rtlCol="0" anchor="t">
            <a:spAutoFit/>
          </a:bodyPr>
          <a:lstStyle/>
          <a:p>
            <a:pPr algn="ctr">
              <a:lnSpc>
                <a:spcPts val="5040"/>
              </a:lnSpc>
              <a:spcBef>
                <a:spcPct val="0"/>
              </a:spcBef>
            </a:pPr>
            <a:endParaRPr dirty="0"/>
          </a:p>
          <a:p>
            <a:pPr>
              <a:lnSpc>
                <a:spcPts val="5040"/>
              </a:lnSpc>
              <a:spcBef>
                <a:spcPct val="0"/>
              </a:spcBef>
            </a:pPr>
            <a:r>
              <a:rPr lang="en-US" sz="3600" dirty="0" err="1">
                <a:solidFill>
                  <a:srgbClr val="000000"/>
                </a:solidFill>
                <a:latin typeface="Source Serif Pro Bold"/>
              </a:rPr>
              <a:t>Bioaccumulative</a:t>
            </a:r>
            <a:r>
              <a:rPr lang="en-US" sz="3600" dirty="0">
                <a:solidFill>
                  <a:srgbClr val="000000"/>
                </a:solidFill>
                <a:latin typeface="Source Serif Pro Bold"/>
              </a:rPr>
              <a:t> in humans, animals, plants</a:t>
            </a:r>
          </a:p>
          <a:p>
            <a:pPr>
              <a:lnSpc>
                <a:spcPts val="5040"/>
              </a:lnSpc>
              <a:spcBef>
                <a:spcPct val="0"/>
              </a:spcBef>
            </a:pPr>
            <a:endParaRPr lang="en-US" sz="3600" dirty="0">
              <a:solidFill>
                <a:srgbClr val="000000"/>
              </a:solidFill>
              <a:latin typeface="Source Serif Pro Bold"/>
            </a:endParaRPr>
          </a:p>
          <a:p>
            <a:pPr>
              <a:lnSpc>
                <a:spcPts val="5040"/>
              </a:lnSpc>
              <a:spcBef>
                <a:spcPct val="0"/>
              </a:spcBef>
            </a:pPr>
            <a:r>
              <a:rPr lang="en-US" sz="3600" dirty="0">
                <a:solidFill>
                  <a:srgbClr val="000000"/>
                </a:solidFill>
                <a:latin typeface="Source Serif Pro"/>
              </a:rPr>
              <a:t>97-99% of Americans have PFAS in blood</a:t>
            </a:r>
          </a:p>
          <a:p>
            <a:pPr>
              <a:lnSpc>
                <a:spcPts val="5040"/>
              </a:lnSpc>
              <a:spcBef>
                <a:spcPct val="0"/>
              </a:spcBef>
            </a:pPr>
            <a:r>
              <a:rPr lang="en-US" sz="3600" dirty="0">
                <a:solidFill>
                  <a:srgbClr val="000000"/>
                </a:solidFill>
                <a:latin typeface="Source Serif Pro"/>
              </a:rPr>
              <a:t>(CDC NHANES annual sampling)</a:t>
            </a:r>
          </a:p>
          <a:p>
            <a:pPr>
              <a:lnSpc>
                <a:spcPts val="5040"/>
              </a:lnSpc>
              <a:spcBef>
                <a:spcPct val="0"/>
              </a:spcBef>
            </a:pPr>
            <a:endParaRPr lang="en-US" sz="3600" dirty="0">
              <a:solidFill>
                <a:srgbClr val="000000"/>
              </a:solidFill>
              <a:latin typeface="Source Serif Pro"/>
            </a:endParaRPr>
          </a:p>
          <a:p>
            <a:pPr>
              <a:lnSpc>
                <a:spcPts val="5040"/>
              </a:lnSpc>
              <a:spcBef>
                <a:spcPct val="0"/>
              </a:spcBef>
            </a:pPr>
            <a:r>
              <a:rPr lang="en-US" sz="3600" dirty="0">
                <a:solidFill>
                  <a:srgbClr val="000000"/>
                </a:solidFill>
                <a:latin typeface="Source Serif Pro"/>
              </a:rPr>
              <a:t>• 100% of breastfeeding mothers have multiple PFAS in milk (Toxic Free Future, Seattle)</a:t>
            </a:r>
          </a:p>
          <a:p>
            <a:pPr>
              <a:lnSpc>
                <a:spcPts val="5040"/>
              </a:lnSpc>
              <a:spcBef>
                <a:spcPct val="0"/>
              </a:spcBef>
            </a:pPr>
            <a:endParaRPr lang="en-US" sz="3600" dirty="0">
              <a:solidFill>
                <a:srgbClr val="000000"/>
              </a:solidFill>
              <a:latin typeface="Source Serif Pro"/>
            </a:endParaRPr>
          </a:p>
          <a:p>
            <a:pPr>
              <a:lnSpc>
                <a:spcPts val="5040"/>
              </a:lnSpc>
              <a:spcBef>
                <a:spcPct val="0"/>
              </a:spcBef>
            </a:pPr>
            <a:r>
              <a:rPr lang="en-US" sz="3600" dirty="0">
                <a:solidFill>
                  <a:srgbClr val="000000"/>
                </a:solidFill>
                <a:latin typeface="Source Serif Pro"/>
              </a:rPr>
              <a:t>• PFAS are in umbilical cords and newborn babies </a:t>
            </a:r>
          </a:p>
          <a:p>
            <a:pPr>
              <a:lnSpc>
                <a:spcPts val="5040"/>
              </a:lnSpc>
              <a:spcBef>
                <a:spcPct val="0"/>
              </a:spcBef>
            </a:pPr>
            <a:r>
              <a:rPr lang="en-US" sz="3600" dirty="0">
                <a:solidFill>
                  <a:srgbClr val="000000"/>
                </a:solidFill>
                <a:latin typeface="Source Serif Pro"/>
              </a:rPr>
              <a:t>(Studies in EU, China, US)</a:t>
            </a:r>
          </a:p>
          <a:p>
            <a:pPr>
              <a:lnSpc>
                <a:spcPts val="5040"/>
              </a:lnSpc>
              <a:spcBef>
                <a:spcPct val="0"/>
              </a:spcBef>
            </a:pPr>
            <a:endParaRPr lang="en-US" sz="3600" dirty="0">
              <a:solidFill>
                <a:srgbClr val="000000"/>
              </a:solidFill>
              <a:latin typeface="Source Serif Pro"/>
            </a:endParaRPr>
          </a:p>
        </p:txBody>
      </p:sp>
      <p:pic>
        <p:nvPicPr>
          <p:cNvPr id="4" name="Picture 4"/>
          <p:cNvPicPr>
            <a:picLocks noChangeAspect="1"/>
          </p:cNvPicPr>
          <p:nvPr/>
        </p:nvPicPr>
        <p:blipFill>
          <a:blip r:embed="rId4"/>
          <a:srcRect/>
          <a:stretch>
            <a:fillRect/>
          </a:stretch>
        </p:blipFill>
        <p:spPr>
          <a:xfrm>
            <a:off x="13049126" y="2034392"/>
            <a:ext cx="4210174" cy="3401821"/>
          </a:xfrm>
          <a:prstGeom prst="rect">
            <a:avLst/>
          </a:prstGeom>
        </p:spPr>
      </p:pic>
      <p:pic>
        <p:nvPicPr>
          <p:cNvPr id="5" name="Picture 5"/>
          <p:cNvPicPr>
            <a:picLocks noChangeAspect="1"/>
          </p:cNvPicPr>
          <p:nvPr/>
        </p:nvPicPr>
        <p:blipFill>
          <a:blip r:embed="rId5"/>
          <a:srcRect l="2743" r="2743"/>
          <a:stretch>
            <a:fillRect/>
          </a:stretch>
        </p:blipFill>
        <p:spPr>
          <a:xfrm>
            <a:off x="11472172" y="6108545"/>
            <a:ext cx="3153908" cy="3504607"/>
          </a:xfrm>
          <a:prstGeom prst="rect">
            <a:avLst/>
          </a:prstGeom>
        </p:spPr>
      </p:pic>
      <p:sp>
        <p:nvSpPr>
          <p:cNvPr id="6" name="TextBox 6"/>
          <p:cNvSpPr txBox="1"/>
          <p:nvPr/>
        </p:nvSpPr>
        <p:spPr>
          <a:xfrm>
            <a:off x="733969" y="388020"/>
            <a:ext cx="17554031" cy="1009692"/>
          </a:xfrm>
          <a:prstGeom prst="rect">
            <a:avLst/>
          </a:prstGeom>
        </p:spPr>
        <p:txBody>
          <a:bodyPr lIns="0" tIns="0" rIns="0" bIns="0" rtlCol="0" anchor="t">
            <a:spAutoFit/>
          </a:bodyPr>
          <a:lstStyle/>
          <a:p>
            <a:pPr>
              <a:lnSpc>
                <a:spcPts val="8397"/>
              </a:lnSpc>
            </a:pPr>
            <a:r>
              <a:rPr lang="en-US" sz="5998">
                <a:solidFill>
                  <a:srgbClr val="000000"/>
                </a:solidFill>
                <a:latin typeface="Source Serif Pro Bold"/>
              </a:rPr>
              <a:t>Commonly used PFAS are bioaccumulative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73" r="423" b="1273"/>
          <a:stretch>
            <a:fillRect/>
          </a:stretch>
        </p:blipFill>
        <p:spPr>
          <a:xfrm>
            <a:off x="7311153" y="1576325"/>
            <a:ext cx="10686150" cy="7237581"/>
          </a:xfrm>
          <a:prstGeom prst="rect">
            <a:avLst/>
          </a:prstGeom>
        </p:spPr>
      </p:pic>
      <p:sp>
        <p:nvSpPr>
          <p:cNvPr id="3" name="TextBox 3"/>
          <p:cNvSpPr txBox="1"/>
          <p:nvPr/>
        </p:nvSpPr>
        <p:spPr>
          <a:xfrm>
            <a:off x="460619" y="1519175"/>
            <a:ext cx="7402628" cy="9750304"/>
          </a:xfrm>
          <a:prstGeom prst="rect">
            <a:avLst/>
          </a:prstGeom>
        </p:spPr>
        <p:txBody>
          <a:bodyPr lIns="0" tIns="0" rIns="0" bIns="0" rtlCol="0" anchor="t">
            <a:spAutoFit/>
          </a:bodyPr>
          <a:lstStyle/>
          <a:p>
            <a:pPr marL="690881" lvl="1" indent="-345440">
              <a:lnSpc>
                <a:spcPts val="4480"/>
              </a:lnSpc>
              <a:spcBef>
                <a:spcPct val="0"/>
              </a:spcBef>
              <a:buFont typeface="Arial"/>
              <a:buChar char="•"/>
            </a:pPr>
            <a:r>
              <a:rPr lang="en-US" sz="3200" dirty="0">
                <a:solidFill>
                  <a:srgbClr val="000000"/>
                </a:solidFill>
                <a:latin typeface="Source Serif Pro"/>
              </a:rPr>
              <a:t>Cancers (testicular, kidney, possible pancreatic)</a:t>
            </a:r>
          </a:p>
          <a:p>
            <a:pPr marL="690881" lvl="1" indent="-345440">
              <a:lnSpc>
                <a:spcPts val="4480"/>
              </a:lnSpc>
              <a:buFont typeface="Arial"/>
              <a:buChar char="•"/>
            </a:pPr>
            <a:r>
              <a:rPr lang="en-US" sz="3200" dirty="0">
                <a:solidFill>
                  <a:srgbClr val="000000"/>
                </a:solidFill>
                <a:latin typeface="Source Serif Pro"/>
              </a:rPr>
              <a:t>Endocrine disrupter (thyroid)</a:t>
            </a:r>
          </a:p>
          <a:p>
            <a:pPr marL="690881" lvl="1" indent="-345440">
              <a:lnSpc>
                <a:spcPts val="4480"/>
              </a:lnSpc>
              <a:buFont typeface="Arial"/>
              <a:buChar char="•"/>
            </a:pPr>
            <a:r>
              <a:rPr lang="en-US" sz="3200" dirty="0">
                <a:solidFill>
                  <a:srgbClr val="000000"/>
                </a:solidFill>
                <a:latin typeface="Source Serif Pro"/>
              </a:rPr>
              <a:t> Altered mammary gland development which may increase risk of breast cancer later in life</a:t>
            </a:r>
          </a:p>
          <a:p>
            <a:pPr marL="690881" lvl="1" indent="-345440">
              <a:lnSpc>
                <a:spcPts val="4480"/>
              </a:lnSpc>
              <a:spcBef>
                <a:spcPct val="0"/>
              </a:spcBef>
              <a:buFont typeface="Arial"/>
              <a:buChar char="•"/>
            </a:pPr>
            <a:r>
              <a:rPr lang="en-US" sz="3200" dirty="0">
                <a:solidFill>
                  <a:srgbClr val="000000"/>
                </a:solidFill>
                <a:latin typeface="Source Serif Pro"/>
              </a:rPr>
              <a:t>Liver impacts, colitis</a:t>
            </a:r>
          </a:p>
          <a:p>
            <a:pPr marL="690881" lvl="1" indent="-345440">
              <a:lnSpc>
                <a:spcPts val="4480"/>
              </a:lnSpc>
              <a:spcBef>
                <a:spcPct val="0"/>
              </a:spcBef>
              <a:buFont typeface="Arial"/>
              <a:buChar char="•"/>
            </a:pPr>
            <a:r>
              <a:rPr lang="en-US" sz="3200" dirty="0">
                <a:solidFill>
                  <a:srgbClr val="000000"/>
                </a:solidFill>
                <a:latin typeface="Source Serif Pro"/>
              </a:rPr>
              <a:t>High cholesterol/risk of pre-eclampsia</a:t>
            </a:r>
          </a:p>
          <a:p>
            <a:pPr marL="690881" lvl="1" indent="-345440">
              <a:lnSpc>
                <a:spcPts val="4480"/>
              </a:lnSpc>
              <a:buFont typeface="Arial"/>
              <a:buChar char="•"/>
            </a:pPr>
            <a:r>
              <a:rPr lang="en-US" sz="3200" dirty="0">
                <a:solidFill>
                  <a:srgbClr val="000000"/>
                </a:solidFill>
                <a:latin typeface="Source Serif Pro"/>
              </a:rPr>
              <a:t>Reproductive impacts (birth defects, decreased fertility, lowered birth weight)</a:t>
            </a:r>
          </a:p>
          <a:p>
            <a:pPr marL="690881" lvl="1" indent="-345440">
              <a:lnSpc>
                <a:spcPts val="4480"/>
              </a:lnSpc>
              <a:buFont typeface="Arial"/>
              <a:buChar char="•"/>
            </a:pPr>
            <a:r>
              <a:rPr lang="en-US" sz="3200" dirty="0">
                <a:solidFill>
                  <a:srgbClr val="000000"/>
                </a:solidFill>
                <a:latin typeface="Source Serif Pro"/>
              </a:rPr>
              <a:t>Increased risk of asthma</a:t>
            </a:r>
          </a:p>
          <a:p>
            <a:pPr marL="690881" lvl="1" indent="-345440">
              <a:lnSpc>
                <a:spcPts val="4480"/>
              </a:lnSpc>
              <a:buFont typeface="Arial"/>
              <a:buChar char="•"/>
            </a:pPr>
            <a:r>
              <a:rPr lang="en-US" sz="3200" dirty="0">
                <a:solidFill>
                  <a:srgbClr val="000000"/>
                </a:solidFill>
                <a:latin typeface="Source Serif Pro"/>
              </a:rPr>
              <a:t>Immunosuppressant</a:t>
            </a:r>
          </a:p>
          <a:p>
            <a:pPr>
              <a:lnSpc>
                <a:spcPts val="4480"/>
              </a:lnSpc>
            </a:pPr>
            <a:endParaRPr lang="en-US" sz="3200" dirty="0">
              <a:solidFill>
                <a:srgbClr val="000000"/>
              </a:solidFill>
              <a:latin typeface="Source Serif Pro"/>
            </a:endParaRPr>
          </a:p>
          <a:p>
            <a:pPr>
              <a:lnSpc>
                <a:spcPts val="5333"/>
              </a:lnSpc>
            </a:pPr>
            <a:endParaRPr lang="en-US" sz="3200" dirty="0">
              <a:solidFill>
                <a:srgbClr val="000000"/>
              </a:solidFill>
              <a:latin typeface="Source Serif Pro"/>
            </a:endParaRPr>
          </a:p>
          <a:p>
            <a:pPr>
              <a:lnSpc>
                <a:spcPts val="5333"/>
              </a:lnSpc>
              <a:spcBef>
                <a:spcPct val="0"/>
              </a:spcBef>
            </a:pPr>
            <a:endParaRPr lang="en-US" sz="3200" dirty="0">
              <a:solidFill>
                <a:srgbClr val="000000"/>
              </a:solidFill>
              <a:latin typeface="Source Serif Pro"/>
            </a:endParaRPr>
          </a:p>
        </p:txBody>
      </p:sp>
      <p:sp>
        <p:nvSpPr>
          <p:cNvPr id="4" name="TextBox 4"/>
          <p:cNvSpPr txBox="1"/>
          <p:nvPr/>
        </p:nvSpPr>
        <p:spPr>
          <a:xfrm>
            <a:off x="460619" y="384175"/>
            <a:ext cx="12443844"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PFAS can be toxic at very low levels</a:t>
            </a:r>
          </a:p>
        </p:txBody>
      </p:sp>
      <p:sp>
        <p:nvSpPr>
          <p:cNvPr id="5" name="TextBox 5"/>
          <p:cNvSpPr txBox="1"/>
          <p:nvPr/>
        </p:nvSpPr>
        <p:spPr>
          <a:xfrm>
            <a:off x="7311153" y="8989891"/>
            <a:ext cx="10686150" cy="1099184"/>
          </a:xfrm>
          <a:prstGeom prst="rect">
            <a:avLst/>
          </a:prstGeom>
        </p:spPr>
        <p:txBody>
          <a:bodyPr lIns="0" tIns="0" rIns="0" bIns="0" rtlCol="0" anchor="t">
            <a:spAutoFit/>
          </a:bodyPr>
          <a:lstStyle/>
          <a:p>
            <a:pPr>
              <a:lnSpc>
                <a:spcPts val="2940"/>
              </a:lnSpc>
            </a:pPr>
            <a:r>
              <a:rPr lang="en-US" sz="2100">
                <a:solidFill>
                  <a:srgbClr val="000000"/>
                </a:solidFill>
                <a:latin typeface="Open Sans Light"/>
              </a:rPr>
              <a:t>Possible effects of exposure to PFAS, from: https://www.eea.europa.eu/themes/human/chemicals/emerging-chemical-risks-in-europe (shared under Creative Commons)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4440"/>
          <a:stretch>
            <a:fillRect/>
          </a:stretch>
        </p:blipFill>
        <p:spPr>
          <a:xfrm>
            <a:off x="6764626" y="1343472"/>
            <a:ext cx="9913302" cy="7709980"/>
          </a:xfrm>
          <a:prstGeom prst="rect">
            <a:avLst/>
          </a:prstGeom>
        </p:spPr>
      </p:pic>
      <p:sp>
        <p:nvSpPr>
          <p:cNvPr id="3" name="TextBox 3"/>
          <p:cNvSpPr txBox="1"/>
          <p:nvPr/>
        </p:nvSpPr>
        <p:spPr>
          <a:xfrm>
            <a:off x="657225" y="1613059"/>
            <a:ext cx="3862492" cy="8285202"/>
          </a:xfrm>
          <a:prstGeom prst="rect">
            <a:avLst/>
          </a:prstGeom>
        </p:spPr>
        <p:txBody>
          <a:bodyPr lIns="0" tIns="0" rIns="0" bIns="0" rtlCol="0" anchor="t">
            <a:spAutoFit/>
          </a:bodyPr>
          <a:lstStyle/>
          <a:p>
            <a:pPr>
              <a:lnSpc>
                <a:spcPts val="5040"/>
              </a:lnSpc>
            </a:pPr>
            <a:endParaRPr/>
          </a:p>
          <a:p>
            <a:pPr>
              <a:lnSpc>
                <a:spcPts val="5040"/>
              </a:lnSpc>
              <a:spcBef>
                <a:spcPct val="0"/>
              </a:spcBef>
            </a:pPr>
            <a:r>
              <a:rPr lang="en-US" sz="3600">
                <a:solidFill>
                  <a:srgbClr val="000000"/>
                </a:solidFill>
                <a:latin typeface="Source Serif Pro"/>
              </a:rPr>
              <a:t>PFAS do not stay put. They travel on air and in water and have been found all over the world.  </a:t>
            </a:r>
          </a:p>
          <a:p>
            <a:pPr>
              <a:lnSpc>
                <a:spcPts val="5040"/>
              </a:lnSpc>
              <a:spcBef>
                <a:spcPct val="0"/>
              </a:spcBef>
            </a:pPr>
            <a:endParaRPr lang="en-US" sz="3600">
              <a:solidFill>
                <a:srgbClr val="000000"/>
              </a:solidFill>
              <a:latin typeface="Source Serif Pro"/>
            </a:endParaRPr>
          </a:p>
          <a:p>
            <a:pPr>
              <a:lnSpc>
                <a:spcPts val="5040"/>
              </a:lnSpc>
              <a:spcBef>
                <a:spcPct val="0"/>
              </a:spcBef>
            </a:pPr>
            <a:endParaRPr lang="en-US" sz="3600">
              <a:solidFill>
                <a:srgbClr val="000000"/>
              </a:solidFill>
              <a:latin typeface="Source Serif Pro"/>
            </a:endParaRPr>
          </a:p>
          <a:p>
            <a:pPr>
              <a:lnSpc>
                <a:spcPts val="5040"/>
              </a:lnSpc>
            </a:pPr>
            <a:endParaRPr lang="en-US" sz="3600">
              <a:solidFill>
                <a:srgbClr val="000000"/>
              </a:solidFill>
              <a:latin typeface="Source Serif Pro"/>
            </a:endParaRPr>
          </a:p>
          <a:p>
            <a:pPr>
              <a:lnSpc>
                <a:spcPts val="5040"/>
              </a:lnSpc>
              <a:spcBef>
                <a:spcPct val="0"/>
              </a:spcBef>
            </a:pPr>
            <a:endParaRPr lang="en-US" sz="3600">
              <a:solidFill>
                <a:srgbClr val="000000"/>
              </a:solidFill>
              <a:latin typeface="Source Serif Pro"/>
            </a:endParaRPr>
          </a:p>
          <a:p>
            <a:pPr>
              <a:lnSpc>
                <a:spcPts val="5040"/>
              </a:lnSpc>
              <a:spcBef>
                <a:spcPct val="0"/>
              </a:spcBef>
            </a:pPr>
            <a:endParaRPr lang="en-US" sz="3600">
              <a:solidFill>
                <a:srgbClr val="000000"/>
              </a:solidFill>
              <a:latin typeface="Source Serif Pro"/>
            </a:endParaRPr>
          </a:p>
          <a:p>
            <a:pPr>
              <a:lnSpc>
                <a:spcPts val="5040"/>
              </a:lnSpc>
              <a:spcBef>
                <a:spcPct val="0"/>
              </a:spcBef>
            </a:pPr>
            <a:endParaRPr lang="en-US" sz="3600">
              <a:solidFill>
                <a:srgbClr val="000000"/>
              </a:solidFill>
              <a:latin typeface="Source Serif Pro"/>
            </a:endParaRPr>
          </a:p>
        </p:txBody>
      </p:sp>
      <p:sp>
        <p:nvSpPr>
          <p:cNvPr id="4" name="TextBox 4"/>
          <p:cNvSpPr txBox="1"/>
          <p:nvPr/>
        </p:nvSpPr>
        <p:spPr>
          <a:xfrm>
            <a:off x="647700" y="314772"/>
            <a:ext cx="13063580"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PFAS are in the environment</a:t>
            </a:r>
          </a:p>
        </p:txBody>
      </p:sp>
      <p:sp>
        <p:nvSpPr>
          <p:cNvPr id="5" name="TextBox 5"/>
          <p:cNvSpPr txBox="1"/>
          <p:nvPr/>
        </p:nvSpPr>
        <p:spPr>
          <a:xfrm>
            <a:off x="6764626" y="9502022"/>
            <a:ext cx="9913302" cy="396239"/>
          </a:xfrm>
          <a:prstGeom prst="rect">
            <a:avLst/>
          </a:prstGeom>
        </p:spPr>
        <p:txBody>
          <a:bodyPr lIns="0" tIns="0" rIns="0" bIns="0" rtlCol="0" anchor="t">
            <a:spAutoFit/>
          </a:bodyPr>
          <a:lstStyle/>
          <a:p>
            <a:pPr algn="r">
              <a:lnSpc>
                <a:spcPts val="3360"/>
              </a:lnSpc>
            </a:pPr>
            <a:r>
              <a:rPr lang="en-US" sz="2400">
                <a:solidFill>
                  <a:srgbClr val="000000"/>
                </a:solidFill>
                <a:latin typeface="Open Sans Light Bold Italics"/>
              </a:rPr>
              <a:t>Image source: </a:t>
            </a:r>
            <a:r>
              <a:rPr lang="en-US" sz="2400">
                <a:solidFill>
                  <a:srgbClr val="000000"/>
                </a:solidFill>
                <a:latin typeface="Open Sans Light Italics"/>
              </a:rPr>
              <a:t>European Environment Agen</a:t>
            </a:r>
            <a:r>
              <a:rPr lang="en-US" sz="2400">
                <a:solidFill>
                  <a:srgbClr val="000000"/>
                </a:solidFill>
                <a:latin typeface="Open Sans Light"/>
              </a:rPr>
              <a:t>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906" b="710"/>
          <a:stretch>
            <a:fillRect/>
          </a:stretch>
        </p:blipFill>
        <p:spPr>
          <a:xfrm>
            <a:off x="1324114" y="1545293"/>
            <a:ext cx="15201259" cy="8171166"/>
          </a:xfrm>
          <a:prstGeom prst="rect">
            <a:avLst/>
          </a:prstGeom>
        </p:spPr>
      </p:pic>
      <p:pic>
        <p:nvPicPr>
          <p:cNvPr id="3" name="Picture 3"/>
          <p:cNvPicPr>
            <a:picLocks noChangeAspect="1"/>
          </p:cNvPicPr>
          <p:nvPr/>
        </p:nvPicPr>
        <p:blipFill>
          <a:blip r:embed="rId4"/>
          <a:srcRect/>
          <a:stretch>
            <a:fillRect/>
          </a:stretch>
        </p:blipFill>
        <p:spPr>
          <a:xfrm>
            <a:off x="1324114" y="7581054"/>
            <a:ext cx="2501475" cy="2135405"/>
          </a:xfrm>
          <a:prstGeom prst="rect">
            <a:avLst/>
          </a:prstGeom>
        </p:spPr>
      </p:pic>
      <p:sp>
        <p:nvSpPr>
          <p:cNvPr id="4" name="TextBox 4"/>
          <p:cNvSpPr txBox="1"/>
          <p:nvPr/>
        </p:nvSpPr>
        <p:spPr>
          <a:xfrm>
            <a:off x="772801" y="384175"/>
            <a:ext cx="16486499"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National PFAS contamination</a:t>
            </a:r>
          </a:p>
        </p:txBody>
      </p:sp>
      <p:sp>
        <p:nvSpPr>
          <p:cNvPr id="5" name="TextBox 5"/>
          <p:cNvSpPr txBox="1"/>
          <p:nvPr/>
        </p:nvSpPr>
        <p:spPr>
          <a:xfrm>
            <a:off x="10112830" y="9659309"/>
            <a:ext cx="7805919" cy="481330"/>
          </a:xfrm>
          <a:prstGeom prst="rect">
            <a:avLst/>
          </a:prstGeom>
        </p:spPr>
        <p:txBody>
          <a:bodyPr lIns="0" tIns="0" rIns="0" bIns="0" rtlCol="0" anchor="t">
            <a:spAutoFit/>
          </a:bodyPr>
          <a:lstStyle/>
          <a:p>
            <a:pPr algn="r">
              <a:lnSpc>
                <a:spcPts val="3920"/>
              </a:lnSpc>
            </a:pPr>
            <a:r>
              <a:rPr lang="en-US" sz="2800">
                <a:solidFill>
                  <a:srgbClr val="000000"/>
                </a:solidFill>
                <a:latin typeface="Open Sans Light Bold Italics"/>
              </a:rPr>
              <a:t>Image source:</a:t>
            </a:r>
            <a:r>
              <a:rPr lang="en-US" sz="2800">
                <a:solidFill>
                  <a:srgbClr val="000000"/>
                </a:solidFill>
                <a:latin typeface="Open Sans Light Italics"/>
              </a:rPr>
              <a:t> Environmental Working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4739" y="576621"/>
            <a:ext cx="14733297"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PFAS Contamination in Massachusetts</a:t>
            </a:r>
          </a:p>
        </p:txBody>
      </p:sp>
      <p:pic>
        <p:nvPicPr>
          <p:cNvPr id="3" name="Picture 3"/>
          <p:cNvPicPr>
            <a:picLocks noChangeAspect="1"/>
          </p:cNvPicPr>
          <p:nvPr/>
        </p:nvPicPr>
        <p:blipFill>
          <a:blip r:embed="rId3"/>
          <a:srcRect/>
          <a:stretch>
            <a:fillRect/>
          </a:stretch>
        </p:blipFill>
        <p:spPr>
          <a:xfrm>
            <a:off x="1028700" y="1425967"/>
            <a:ext cx="13566103" cy="8300759"/>
          </a:xfrm>
          <a:prstGeom prst="rect">
            <a:avLst/>
          </a:prstGeom>
        </p:spPr>
      </p:pic>
      <p:pic>
        <p:nvPicPr>
          <p:cNvPr id="4" name="Picture 4"/>
          <p:cNvPicPr>
            <a:picLocks noChangeAspect="1"/>
          </p:cNvPicPr>
          <p:nvPr/>
        </p:nvPicPr>
        <p:blipFill>
          <a:blip r:embed="rId4"/>
          <a:srcRect/>
          <a:stretch>
            <a:fillRect/>
          </a:stretch>
        </p:blipFill>
        <p:spPr>
          <a:xfrm>
            <a:off x="1028700" y="6249018"/>
            <a:ext cx="2501475" cy="2135405"/>
          </a:xfrm>
          <a:prstGeom prst="rect">
            <a:avLst/>
          </a:prstGeom>
        </p:spPr>
      </p:pic>
      <p:sp>
        <p:nvSpPr>
          <p:cNvPr id="5" name="TextBox 5"/>
          <p:cNvSpPr txBox="1"/>
          <p:nvPr/>
        </p:nvSpPr>
        <p:spPr>
          <a:xfrm>
            <a:off x="10112830" y="9659309"/>
            <a:ext cx="7805919" cy="481330"/>
          </a:xfrm>
          <a:prstGeom prst="rect">
            <a:avLst/>
          </a:prstGeom>
        </p:spPr>
        <p:txBody>
          <a:bodyPr lIns="0" tIns="0" rIns="0" bIns="0" rtlCol="0" anchor="t">
            <a:spAutoFit/>
          </a:bodyPr>
          <a:lstStyle/>
          <a:p>
            <a:pPr algn="r">
              <a:lnSpc>
                <a:spcPts val="3920"/>
              </a:lnSpc>
            </a:pPr>
            <a:r>
              <a:rPr lang="en-US" sz="2800">
                <a:solidFill>
                  <a:srgbClr val="000000"/>
                </a:solidFill>
                <a:latin typeface="Open Sans Light Bold Italics"/>
              </a:rPr>
              <a:t>Image source:</a:t>
            </a:r>
            <a:r>
              <a:rPr lang="en-US" sz="2800">
                <a:solidFill>
                  <a:srgbClr val="000000"/>
                </a:solidFill>
                <a:latin typeface="Open Sans Light Italics"/>
              </a:rPr>
              <a:t> Environmental Working Group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966858" y="5198376"/>
            <a:ext cx="7990324" cy="4751955"/>
          </a:xfrm>
          <a:prstGeom prst="rect">
            <a:avLst/>
          </a:prstGeom>
        </p:spPr>
      </p:pic>
      <p:pic>
        <p:nvPicPr>
          <p:cNvPr id="3" name="Picture 3"/>
          <p:cNvPicPr>
            <a:picLocks noChangeAspect="1"/>
          </p:cNvPicPr>
          <p:nvPr/>
        </p:nvPicPr>
        <p:blipFill>
          <a:blip r:embed="rId4"/>
          <a:srcRect/>
          <a:stretch>
            <a:fillRect/>
          </a:stretch>
        </p:blipFill>
        <p:spPr>
          <a:xfrm>
            <a:off x="850555" y="4942576"/>
            <a:ext cx="7880572" cy="5263553"/>
          </a:xfrm>
          <a:prstGeom prst="rect">
            <a:avLst/>
          </a:prstGeom>
        </p:spPr>
      </p:pic>
      <p:sp>
        <p:nvSpPr>
          <p:cNvPr id="4" name="TextBox 4"/>
          <p:cNvSpPr txBox="1"/>
          <p:nvPr/>
        </p:nvSpPr>
        <p:spPr>
          <a:xfrm>
            <a:off x="762647" y="2130719"/>
            <a:ext cx="8056389" cy="4223331"/>
          </a:xfrm>
          <a:prstGeom prst="rect">
            <a:avLst/>
          </a:prstGeom>
        </p:spPr>
        <p:txBody>
          <a:bodyPr lIns="0" tIns="0" rIns="0" bIns="0" rtlCol="0" anchor="t">
            <a:spAutoFit/>
          </a:bodyPr>
          <a:lstStyle/>
          <a:p>
            <a:pPr>
              <a:lnSpc>
                <a:spcPts val="5418"/>
              </a:lnSpc>
            </a:pPr>
            <a:r>
              <a:rPr lang="en-US" sz="3870">
                <a:solidFill>
                  <a:srgbClr val="000000"/>
                </a:solidFill>
                <a:latin typeface="Open Sans Bold"/>
              </a:rPr>
              <a:t>Massachusetts</a:t>
            </a:r>
          </a:p>
          <a:p>
            <a:pPr>
              <a:lnSpc>
                <a:spcPts val="5418"/>
              </a:lnSpc>
            </a:pPr>
            <a:r>
              <a:rPr lang="en-US" sz="3870">
                <a:solidFill>
                  <a:srgbClr val="000000"/>
                </a:solidFill>
                <a:latin typeface="Open Sans Bold"/>
              </a:rPr>
              <a:t>Maximum Contaminant Level</a:t>
            </a:r>
          </a:p>
          <a:p>
            <a:pPr>
              <a:lnSpc>
                <a:spcPts val="5418"/>
              </a:lnSpc>
            </a:pPr>
            <a:r>
              <a:rPr lang="en-US" sz="3870">
                <a:solidFill>
                  <a:srgbClr val="000000"/>
                </a:solidFill>
                <a:latin typeface="Open Sans Bold"/>
              </a:rPr>
              <a:t>20 parts per trillion (ppt) </a:t>
            </a:r>
            <a:r>
              <a:rPr lang="en-US" sz="3870">
                <a:solidFill>
                  <a:srgbClr val="000000"/>
                </a:solidFill>
                <a:latin typeface="Open Sans"/>
              </a:rPr>
              <a:t>for combined total of 6 PFAS (</a:t>
            </a:r>
            <a:r>
              <a:rPr lang="en-US" sz="3870">
                <a:solidFill>
                  <a:srgbClr val="000000"/>
                </a:solidFill>
                <a:latin typeface="Open Sans Bold"/>
              </a:rPr>
              <a:t>PFAS6</a:t>
            </a:r>
            <a:r>
              <a:rPr lang="en-US" sz="3870">
                <a:solidFill>
                  <a:srgbClr val="000000"/>
                </a:solidFill>
                <a:latin typeface="Open Sans"/>
              </a:rPr>
              <a:t>):</a:t>
            </a:r>
          </a:p>
          <a:p>
            <a:pPr marL="215899" lvl="1" indent="-107950">
              <a:lnSpc>
                <a:spcPts val="1399"/>
              </a:lnSpc>
              <a:buFont typeface="Arial"/>
              <a:buChar char="•"/>
            </a:pPr>
            <a:r>
              <a:rPr lang="en-US" sz="999">
                <a:solidFill>
                  <a:srgbClr val="FFFFFF"/>
                </a:solidFill>
                <a:latin typeface="Open Sans"/>
              </a:rPr>
              <a:t>perfluorooctane sulfonic acid (PFOS); </a:t>
            </a:r>
          </a:p>
          <a:p>
            <a:pPr marL="215899" lvl="1" indent="-107950">
              <a:lnSpc>
                <a:spcPts val="1399"/>
              </a:lnSpc>
              <a:buFont typeface="Arial"/>
              <a:buChar char="•"/>
            </a:pPr>
            <a:r>
              <a:rPr lang="en-US" sz="999">
                <a:solidFill>
                  <a:srgbClr val="FFFFFF"/>
                </a:solidFill>
                <a:latin typeface="Open Sans"/>
              </a:rPr>
              <a:t>perfluorooctanoic acid (PFOA); </a:t>
            </a:r>
          </a:p>
          <a:p>
            <a:pPr marL="215899" lvl="1" indent="-107950">
              <a:lnSpc>
                <a:spcPts val="1399"/>
              </a:lnSpc>
              <a:buFont typeface="Arial"/>
              <a:buChar char="•"/>
            </a:pPr>
            <a:r>
              <a:rPr lang="en-US" sz="999">
                <a:solidFill>
                  <a:srgbClr val="FFFFFF"/>
                </a:solidFill>
                <a:latin typeface="Open Sans"/>
              </a:rPr>
              <a:t>perfluorohexane sulfonic acid (PFHxS)</a:t>
            </a:r>
          </a:p>
          <a:p>
            <a:pPr marL="215899" lvl="1" indent="-107950">
              <a:lnSpc>
                <a:spcPts val="1399"/>
              </a:lnSpc>
              <a:buFont typeface="Arial"/>
              <a:buChar char="•"/>
            </a:pPr>
            <a:r>
              <a:rPr lang="en-US" sz="999">
                <a:solidFill>
                  <a:srgbClr val="FFFFFF"/>
                </a:solidFill>
                <a:latin typeface="Open Sans"/>
              </a:rPr>
              <a:t>perfluorononanoic acid (PFNA);</a:t>
            </a:r>
          </a:p>
          <a:p>
            <a:pPr marL="215899" lvl="1" indent="-107950">
              <a:lnSpc>
                <a:spcPts val="1399"/>
              </a:lnSpc>
              <a:buFont typeface="Arial"/>
              <a:buChar char="•"/>
            </a:pPr>
            <a:r>
              <a:rPr lang="en-US" sz="999">
                <a:solidFill>
                  <a:srgbClr val="FFFFFF"/>
                </a:solidFill>
                <a:latin typeface="Open Sans"/>
              </a:rPr>
              <a:t> perfluoroheptanoic acid (PFHpA); and</a:t>
            </a:r>
          </a:p>
          <a:p>
            <a:pPr marL="215899" lvl="1" indent="-107950">
              <a:lnSpc>
                <a:spcPts val="1399"/>
              </a:lnSpc>
              <a:buFont typeface="Arial"/>
              <a:buChar char="•"/>
            </a:pPr>
            <a:r>
              <a:rPr lang="en-US" sz="999">
                <a:solidFill>
                  <a:srgbClr val="FFFFFF"/>
                </a:solidFill>
                <a:latin typeface="Open Sans"/>
              </a:rPr>
              <a:t>perfluorodecanoic acid (PFDA)</a:t>
            </a:r>
          </a:p>
          <a:p>
            <a:pPr>
              <a:lnSpc>
                <a:spcPts val="3617"/>
              </a:lnSpc>
            </a:pPr>
            <a:endParaRPr lang="en-US" sz="999">
              <a:solidFill>
                <a:srgbClr val="FFFFFF"/>
              </a:solidFill>
              <a:latin typeface="Open Sans"/>
            </a:endParaRPr>
          </a:p>
        </p:txBody>
      </p:sp>
      <p:sp>
        <p:nvSpPr>
          <p:cNvPr id="5" name="TextBox 5"/>
          <p:cNvSpPr txBox="1"/>
          <p:nvPr/>
        </p:nvSpPr>
        <p:spPr>
          <a:xfrm>
            <a:off x="10115430" y="2877081"/>
            <a:ext cx="6894368" cy="2035302"/>
          </a:xfrm>
          <a:prstGeom prst="rect">
            <a:avLst/>
          </a:prstGeom>
        </p:spPr>
        <p:txBody>
          <a:bodyPr lIns="0" tIns="0" rIns="0" bIns="0" rtlCol="0" anchor="t">
            <a:spAutoFit/>
          </a:bodyPr>
          <a:lstStyle/>
          <a:p>
            <a:pPr>
              <a:lnSpc>
                <a:spcPts val="5418"/>
              </a:lnSpc>
            </a:pPr>
            <a:r>
              <a:rPr lang="en-US" sz="3870">
                <a:solidFill>
                  <a:srgbClr val="000000"/>
                </a:solidFill>
                <a:latin typeface="Open Sans Bold"/>
              </a:rPr>
              <a:t>Federal advisory of 70 parts per trillion </a:t>
            </a:r>
            <a:r>
              <a:rPr lang="en-US" sz="3870">
                <a:solidFill>
                  <a:srgbClr val="000000"/>
                </a:solidFill>
                <a:latin typeface="Open Sans"/>
              </a:rPr>
              <a:t>for PFOA and PFOS</a:t>
            </a:r>
          </a:p>
        </p:txBody>
      </p:sp>
      <p:sp>
        <p:nvSpPr>
          <p:cNvPr id="6" name="TextBox 6"/>
          <p:cNvSpPr txBox="1"/>
          <p:nvPr/>
        </p:nvSpPr>
        <p:spPr>
          <a:xfrm>
            <a:off x="674739" y="576621"/>
            <a:ext cx="14733297"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Maximum Contaminant Limits</a:t>
            </a:r>
          </a:p>
        </p:txBody>
      </p:sp>
      <p:sp>
        <p:nvSpPr>
          <p:cNvPr id="7" name="TextBox 7"/>
          <p:cNvSpPr txBox="1"/>
          <p:nvPr/>
        </p:nvSpPr>
        <p:spPr>
          <a:xfrm>
            <a:off x="2077972" y="6040828"/>
            <a:ext cx="3632150"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20 ppt</a:t>
            </a:r>
          </a:p>
        </p:txBody>
      </p:sp>
      <p:sp>
        <p:nvSpPr>
          <p:cNvPr id="8" name="TextBox 8"/>
          <p:cNvSpPr txBox="1"/>
          <p:nvPr/>
        </p:nvSpPr>
        <p:spPr>
          <a:xfrm>
            <a:off x="11934718" y="6500821"/>
            <a:ext cx="3632150"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70 ppt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6068" b="3797"/>
          <a:stretch>
            <a:fillRect/>
          </a:stretch>
        </p:blipFill>
        <p:spPr>
          <a:xfrm>
            <a:off x="1664476" y="1412874"/>
            <a:ext cx="15594824" cy="8785103"/>
          </a:xfrm>
          <a:prstGeom prst="rect">
            <a:avLst/>
          </a:prstGeom>
        </p:spPr>
      </p:pic>
      <p:grpSp>
        <p:nvGrpSpPr>
          <p:cNvPr id="3" name="Group 3"/>
          <p:cNvGrpSpPr/>
          <p:nvPr/>
        </p:nvGrpSpPr>
        <p:grpSpPr>
          <a:xfrm>
            <a:off x="1664476" y="5805426"/>
            <a:ext cx="928163" cy="928163"/>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77D22"/>
            </a:solidFill>
          </p:spPr>
        </p:sp>
      </p:grpSp>
      <p:sp>
        <p:nvSpPr>
          <p:cNvPr id="5" name="TextBox 5"/>
          <p:cNvSpPr txBox="1"/>
          <p:nvPr/>
        </p:nvSpPr>
        <p:spPr>
          <a:xfrm>
            <a:off x="2668839" y="5957998"/>
            <a:ext cx="7483971" cy="2751963"/>
          </a:xfrm>
          <a:prstGeom prst="rect">
            <a:avLst/>
          </a:prstGeom>
        </p:spPr>
        <p:txBody>
          <a:bodyPr lIns="0" tIns="0" rIns="0" bIns="0" rtlCol="0" anchor="t">
            <a:spAutoFit/>
          </a:bodyPr>
          <a:lstStyle/>
          <a:p>
            <a:pPr>
              <a:lnSpc>
                <a:spcPts val="4385"/>
              </a:lnSpc>
            </a:pPr>
            <a:r>
              <a:rPr lang="en-US" sz="3399">
                <a:solidFill>
                  <a:srgbClr val="000000"/>
                </a:solidFill>
                <a:latin typeface="Open Sans Light"/>
              </a:rPr>
              <a:t>0 PFAS</a:t>
            </a:r>
          </a:p>
          <a:p>
            <a:pPr>
              <a:lnSpc>
                <a:spcPts val="4385"/>
              </a:lnSpc>
            </a:pPr>
            <a:endParaRPr lang="en-US" sz="3399">
              <a:solidFill>
                <a:srgbClr val="000000"/>
              </a:solidFill>
              <a:latin typeface="Open Sans Light"/>
            </a:endParaRPr>
          </a:p>
          <a:p>
            <a:pPr>
              <a:lnSpc>
                <a:spcPts val="4385"/>
              </a:lnSpc>
            </a:pPr>
            <a:r>
              <a:rPr lang="en-US" sz="3399">
                <a:solidFill>
                  <a:srgbClr val="000000"/>
                </a:solidFill>
                <a:latin typeface="Open Sans Light"/>
              </a:rPr>
              <a:t>PFAS6 &lt; 20 ppt</a:t>
            </a:r>
          </a:p>
          <a:p>
            <a:pPr>
              <a:lnSpc>
                <a:spcPts val="4385"/>
              </a:lnSpc>
            </a:pPr>
            <a:endParaRPr lang="en-US" sz="3399">
              <a:solidFill>
                <a:srgbClr val="000000"/>
              </a:solidFill>
              <a:latin typeface="Open Sans Light"/>
            </a:endParaRPr>
          </a:p>
          <a:p>
            <a:pPr>
              <a:lnSpc>
                <a:spcPts val="4385"/>
              </a:lnSpc>
            </a:pPr>
            <a:r>
              <a:rPr lang="en-US" sz="3399">
                <a:solidFill>
                  <a:srgbClr val="000000"/>
                </a:solidFill>
                <a:latin typeface="Open Sans Light"/>
              </a:rPr>
              <a:t>PFAS6 &gt; 20 ppt as of October 17, 2021</a:t>
            </a:r>
          </a:p>
        </p:txBody>
      </p:sp>
      <p:sp>
        <p:nvSpPr>
          <p:cNvPr id="6" name="TextBox 6"/>
          <p:cNvSpPr txBox="1"/>
          <p:nvPr/>
        </p:nvSpPr>
        <p:spPr>
          <a:xfrm>
            <a:off x="772801" y="384175"/>
            <a:ext cx="16486499"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A closer look at Massachusetts</a:t>
            </a:r>
          </a:p>
        </p:txBody>
      </p:sp>
      <p:sp>
        <p:nvSpPr>
          <p:cNvPr id="7" name="TextBox 7"/>
          <p:cNvSpPr txBox="1"/>
          <p:nvPr/>
        </p:nvSpPr>
        <p:spPr>
          <a:xfrm>
            <a:off x="205238" y="9716648"/>
            <a:ext cx="5275536" cy="481330"/>
          </a:xfrm>
          <a:prstGeom prst="rect">
            <a:avLst/>
          </a:prstGeom>
        </p:spPr>
        <p:txBody>
          <a:bodyPr lIns="0" tIns="0" rIns="0" bIns="0" rtlCol="0" anchor="t">
            <a:spAutoFit/>
          </a:bodyPr>
          <a:lstStyle/>
          <a:p>
            <a:pPr algn="r">
              <a:lnSpc>
                <a:spcPts val="3920"/>
              </a:lnSpc>
            </a:pPr>
            <a:r>
              <a:rPr lang="en-US" sz="2800">
                <a:solidFill>
                  <a:srgbClr val="000000"/>
                </a:solidFill>
                <a:latin typeface="Open Sans Light Italics"/>
              </a:rPr>
              <a:t>Source: Sierra Club Massachusetts</a:t>
            </a:r>
          </a:p>
        </p:txBody>
      </p:sp>
      <p:grpSp>
        <p:nvGrpSpPr>
          <p:cNvPr id="8" name="Group 8"/>
          <p:cNvGrpSpPr/>
          <p:nvPr/>
        </p:nvGrpSpPr>
        <p:grpSpPr>
          <a:xfrm>
            <a:off x="1664476" y="6887895"/>
            <a:ext cx="928163" cy="928163"/>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E54"/>
            </a:solidFill>
          </p:spPr>
        </p:sp>
      </p:grpSp>
      <p:grpSp>
        <p:nvGrpSpPr>
          <p:cNvPr id="10" name="Group 10"/>
          <p:cNvGrpSpPr/>
          <p:nvPr/>
        </p:nvGrpSpPr>
        <p:grpSpPr>
          <a:xfrm>
            <a:off x="1664476" y="7972425"/>
            <a:ext cx="928163" cy="928163"/>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B3323"/>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3885" y="1572223"/>
            <a:ext cx="16755415" cy="11687944"/>
          </a:xfrm>
          <a:prstGeom prst="rect">
            <a:avLst/>
          </a:prstGeom>
        </p:spPr>
        <p:txBody>
          <a:bodyPr lIns="0" tIns="0" rIns="0" bIns="0" rtlCol="0" anchor="t">
            <a:spAutoFit/>
          </a:bodyPr>
          <a:lstStyle/>
          <a:p>
            <a:pPr>
              <a:lnSpc>
                <a:spcPts val="6052"/>
              </a:lnSpc>
              <a:spcBef>
                <a:spcPct val="0"/>
              </a:spcBef>
            </a:pPr>
            <a:r>
              <a:rPr lang="en-US" sz="4322">
                <a:solidFill>
                  <a:srgbClr val="0085A1"/>
                </a:solidFill>
                <a:latin typeface="Source Serif Pro Bold"/>
              </a:rPr>
              <a:t>Drink and cook with PFAS-free water if you are:</a:t>
            </a:r>
          </a:p>
          <a:p>
            <a:pPr marL="729662" lvl="1" indent="-364831">
              <a:lnSpc>
                <a:spcPts val="4731"/>
              </a:lnSpc>
              <a:buFont typeface="Arial"/>
              <a:buChar char="•"/>
            </a:pPr>
            <a:r>
              <a:rPr lang="en-US" sz="3379">
                <a:solidFill>
                  <a:srgbClr val="000000"/>
                </a:solidFill>
                <a:latin typeface="Source Serif Pro"/>
              </a:rPr>
              <a:t>pregnant</a:t>
            </a:r>
          </a:p>
          <a:p>
            <a:pPr marL="729662" lvl="1" indent="-364831">
              <a:lnSpc>
                <a:spcPts val="4731"/>
              </a:lnSpc>
              <a:buFont typeface="Arial"/>
              <a:buChar char="•"/>
            </a:pPr>
            <a:r>
              <a:rPr lang="en-US" sz="3379">
                <a:solidFill>
                  <a:srgbClr val="000000"/>
                </a:solidFill>
                <a:latin typeface="Source Serif Pro"/>
              </a:rPr>
              <a:t>nursing </a:t>
            </a:r>
          </a:p>
          <a:p>
            <a:pPr marL="729662" lvl="1" indent="-364831">
              <a:lnSpc>
                <a:spcPts val="4731"/>
              </a:lnSpc>
              <a:buFont typeface="Arial"/>
              <a:buChar char="•"/>
            </a:pPr>
            <a:r>
              <a:rPr lang="en-US" sz="3379">
                <a:solidFill>
                  <a:srgbClr val="000000"/>
                </a:solidFill>
                <a:latin typeface="Source Serif Pro"/>
              </a:rPr>
              <a:t>an infant and/or</a:t>
            </a:r>
          </a:p>
          <a:p>
            <a:pPr marL="729662" lvl="1" indent="-364831">
              <a:lnSpc>
                <a:spcPts val="4731"/>
              </a:lnSpc>
              <a:buFont typeface="Arial"/>
              <a:buChar char="•"/>
            </a:pPr>
            <a:r>
              <a:rPr lang="en-US" sz="3379">
                <a:solidFill>
                  <a:srgbClr val="000000"/>
                </a:solidFill>
                <a:latin typeface="Source Serif Pro"/>
              </a:rPr>
              <a:t>a person who is immunocompromised </a:t>
            </a:r>
          </a:p>
          <a:p>
            <a:pPr>
              <a:lnSpc>
                <a:spcPts val="4731"/>
              </a:lnSpc>
            </a:pPr>
            <a:endParaRPr lang="en-US" sz="3379">
              <a:solidFill>
                <a:srgbClr val="000000"/>
              </a:solidFill>
              <a:latin typeface="Source Serif Pro"/>
            </a:endParaRPr>
          </a:p>
          <a:p>
            <a:pPr>
              <a:lnSpc>
                <a:spcPts val="4731"/>
              </a:lnSpc>
            </a:pPr>
            <a:r>
              <a:rPr lang="en-US" sz="3379">
                <a:solidFill>
                  <a:srgbClr val="0085A1"/>
                </a:solidFill>
                <a:latin typeface="Source Serif Pro Bold"/>
              </a:rPr>
              <a:t>What about general public? </a:t>
            </a:r>
            <a:r>
              <a:rPr lang="en-US" sz="3379">
                <a:solidFill>
                  <a:srgbClr val="000000"/>
                </a:solidFill>
                <a:latin typeface="Source Serif Pro"/>
              </a:rPr>
              <a:t>MA DEP says  that drinking water above MCL does not mean that adverse health effects will occur.  While risks for general public are low, cannot be ruled out.  Risk depends on level of chemicals in water and duration of exposure.</a:t>
            </a:r>
          </a:p>
          <a:p>
            <a:pPr>
              <a:lnSpc>
                <a:spcPts val="4731"/>
              </a:lnSpc>
            </a:pPr>
            <a:endParaRPr lang="en-US" sz="3379">
              <a:solidFill>
                <a:srgbClr val="000000"/>
              </a:solidFill>
              <a:latin typeface="Source Serif Pro"/>
            </a:endParaRPr>
          </a:p>
          <a:p>
            <a:pPr>
              <a:lnSpc>
                <a:spcPts val="4731"/>
              </a:lnSpc>
              <a:spcBef>
                <a:spcPct val="0"/>
              </a:spcBef>
            </a:pPr>
            <a:r>
              <a:rPr lang="en-US" sz="3379">
                <a:solidFill>
                  <a:srgbClr val="0085A1"/>
                </a:solidFill>
                <a:latin typeface="Source Serif Pro Bold"/>
              </a:rPr>
              <a:t>What about bathing and toothbrushing?</a:t>
            </a:r>
            <a:r>
              <a:rPr lang="en-US" sz="3379">
                <a:solidFill>
                  <a:srgbClr val="000000"/>
                </a:solidFill>
                <a:latin typeface="Source Serif Pro"/>
              </a:rPr>
              <a:t> Mass DEP considers safe.</a:t>
            </a:r>
          </a:p>
          <a:p>
            <a:pPr>
              <a:lnSpc>
                <a:spcPts val="4731"/>
              </a:lnSpc>
              <a:spcBef>
                <a:spcPct val="0"/>
              </a:spcBef>
            </a:pPr>
            <a:endParaRPr lang="en-US" sz="3379">
              <a:solidFill>
                <a:srgbClr val="000000"/>
              </a:solidFill>
              <a:latin typeface="Source Serif Pro"/>
            </a:endParaRPr>
          </a:p>
          <a:p>
            <a:pPr>
              <a:lnSpc>
                <a:spcPts val="4731"/>
              </a:lnSpc>
              <a:spcBef>
                <a:spcPct val="0"/>
              </a:spcBef>
            </a:pPr>
            <a:r>
              <a:rPr lang="en-US" sz="3379">
                <a:solidFill>
                  <a:srgbClr val="0085A1"/>
                </a:solidFill>
                <a:latin typeface="Source Serif Pro Bold"/>
              </a:rPr>
              <a:t>Boiling does not remove PFAS from water.</a:t>
            </a:r>
          </a:p>
          <a:p>
            <a:pPr>
              <a:lnSpc>
                <a:spcPts val="4731"/>
              </a:lnSpc>
              <a:spcBef>
                <a:spcPct val="0"/>
              </a:spcBef>
            </a:pPr>
            <a:endParaRPr lang="en-US" sz="3379">
              <a:solidFill>
                <a:srgbClr val="0085A1"/>
              </a:solidFill>
              <a:latin typeface="Source Serif Pro Bold"/>
            </a:endParaRPr>
          </a:p>
          <a:p>
            <a:pPr>
              <a:lnSpc>
                <a:spcPts val="4731"/>
              </a:lnSpc>
              <a:spcBef>
                <a:spcPct val="0"/>
              </a:spcBef>
            </a:pPr>
            <a:endParaRPr lang="en-US" sz="3379">
              <a:solidFill>
                <a:srgbClr val="0085A1"/>
              </a:solidFill>
              <a:latin typeface="Source Serif Pro Bold"/>
            </a:endParaRPr>
          </a:p>
          <a:p>
            <a:pPr>
              <a:lnSpc>
                <a:spcPts val="5366"/>
              </a:lnSpc>
              <a:spcBef>
                <a:spcPct val="0"/>
              </a:spcBef>
            </a:pPr>
            <a:endParaRPr lang="en-US" sz="3379">
              <a:solidFill>
                <a:srgbClr val="0085A1"/>
              </a:solidFill>
              <a:latin typeface="Source Serif Pro Bold"/>
            </a:endParaRPr>
          </a:p>
          <a:p>
            <a:pPr>
              <a:lnSpc>
                <a:spcPts val="5366"/>
              </a:lnSpc>
              <a:spcBef>
                <a:spcPct val="0"/>
              </a:spcBef>
            </a:pPr>
            <a:endParaRPr lang="en-US" sz="3379">
              <a:solidFill>
                <a:srgbClr val="0085A1"/>
              </a:solidFill>
              <a:latin typeface="Source Serif Pro Bold"/>
            </a:endParaRPr>
          </a:p>
          <a:p>
            <a:pPr>
              <a:lnSpc>
                <a:spcPts val="5366"/>
              </a:lnSpc>
              <a:spcBef>
                <a:spcPct val="0"/>
              </a:spcBef>
            </a:pPr>
            <a:endParaRPr lang="en-US" sz="3379">
              <a:solidFill>
                <a:srgbClr val="0085A1"/>
              </a:solidFill>
              <a:latin typeface="Source Serif Pro Bold"/>
            </a:endParaRPr>
          </a:p>
        </p:txBody>
      </p:sp>
      <p:sp>
        <p:nvSpPr>
          <p:cNvPr id="3" name="TextBox 3"/>
          <p:cNvSpPr txBox="1"/>
          <p:nvPr/>
        </p:nvSpPr>
        <p:spPr>
          <a:xfrm>
            <a:off x="363362" y="384175"/>
            <a:ext cx="11530833" cy="1028699"/>
          </a:xfrm>
          <a:prstGeom prst="rect">
            <a:avLst/>
          </a:prstGeom>
        </p:spPr>
        <p:txBody>
          <a:bodyPr lIns="0" tIns="0" rIns="0" bIns="0" rtlCol="0" anchor="t">
            <a:spAutoFit/>
          </a:bodyPr>
          <a:lstStyle/>
          <a:p>
            <a:pPr algn="just">
              <a:lnSpc>
                <a:spcPts val="8400"/>
              </a:lnSpc>
            </a:pPr>
            <a:r>
              <a:rPr lang="en-US" sz="6000">
                <a:solidFill>
                  <a:srgbClr val="000000"/>
                </a:solidFill>
                <a:latin typeface="Source Serif Pro Bold"/>
              </a:rPr>
              <a:t>If your town has PFAS6&gt; 20 ppt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72258" y="2901658"/>
            <a:ext cx="4685433" cy="4966922"/>
            <a:chOff x="0" y="0"/>
            <a:chExt cx="5258623" cy="5574548"/>
          </a:xfrm>
        </p:grpSpPr>
        <p:sp>
          <p:nvSpPr>
            <p:cNvPr id="3" name="Freeform 3"/>
            <p:cNvSpPr/>
            <p:nvPr/>
          </p:nvSpPr>
          <p:spPr>
            <a:xfrm>
              <a:off x="72390" y="72390"/>
              <a:ext cx="5113843" cy="5429768"/>
            </a:xfrm>
            <a:custGeom>
              <a:avLst/>
              <a:gdLst/>
              <a:ahLst/>
              <a:cxnLst/>
              <a:rect l="l" t="t" r="r" b="b"/>
              <a:pathLst>
                <a:path w="5113843" h="5429768">
                  <a:moveTo>
                    <a:pt x="0" y="0"/>
                  </a:moveTo>
                  <a:lnTo>
                    <a:pt x="5113843" y="0"/>
                  </a:lnTo>
                  <a:lnTo>
                    <a:pt x="5113843" y="5429768"/>
                  </a:lnTo>
                  <a:lnTo>
                    <a:pt x="0" y="5429768"/>
                  </a:lnTo>
                  <a:lnTo>
                    <a:pt x="0" y="0"/>
                  </a:lnTo>
                  <a:close/>
                </a:path>
              </a:pathLst>
            </a:custGeom>
            <a:solidFill>
              <a:srgbClr val="0085A1"/>
            </a:solidFill>
          </p:spPr>
        </p:sp>
        <p:sp>
          <p:nvSpPr>
            <p:cNvPr id="4" name="Freeform 4"/>
            <p:cNvSpPr/>
            <p:nvPr/>
          </p:nvSpPr>
          <p:spPr>
            <a:xfrm>
              <a:off x="0" y="0"/>
              <a:ext cx="5258623" cy="5574548"/>
            </a:xfrm>
            <a:custGeom>
              <a:avLst/>
              <a:gdLst/>
              <a:ahLst/>
              <a:cxnLst/>
              <a:rect l="l" t="t" r="r" b="b"/>
              <a:pathLst>
                <a:path w="5258623" h="5574548">
                  <a:moveTo>
                    <a:pt x="5113843" y="5429768"/>
                  </a:moveTo>
                  <a:lnTo>
                    <a:pt x="5258623" y="5429768"/>
                  </a:lnTo>
                  <a:lnTo>
                    <a:pt x="5258623" y="5574548"/>
                  </a:lnTo>
                  <a:lnTo>
                    <a:pt x="5113843" y="5574548"/>
                  </a:lnTo>
                  <a:lnTo>
                    <a:pt x="5113843" y="5429768"/>
                  </a:lnTo>
                  <a:close/>
                  <a:moveTo>
                    <a:pt x="0" y="144780"/>
                  </a:moveTo>
                  <a:lnTo>
                    <a:pt x="144780" y="144780"/>
                  </a:lnTo>
                  <a:lnTo>
                    <a:pt x="144780" y="5429768"/>
                  </a:lnTo>
                  <a:lnTo>
                    <a:pt x="0" y="5429768"/>
                  </a:lnTo>
                  <a:lnTo>
                    <a:pt x="0" y="144780"/>
                  </a:lnTo>
                  <a:close/>
                  <a:moveTo>
                    <a:pt x="0" y="5429768"/>
                  </a:moveTo>
                  <a:lnTo>
                    <a:pt x="144780" y="5429768"/>
                  </a:lnTo>
                  <a:lnTo>
                    <a:pt x="144780" y="5574548"/>
                  </a:lnTo>
                  <a:lnTo>
                    <a:pt x="0" y="5574548"/>
                  </a:lnTo>
                  <a:lnTo>
                    <a:pt x="0" y="5429768"/>
                  </a:lnTo>
                  <a:close/>
                  <a:moveTo>
                    <a:pt x="5113843" y="144780"/>
                  </a:moveTo>
                  <a:lnTo>
                    <a:pt x="5258623" y="144780"/>
                  </a:lnTo>
                  <a:lnTo>
                    <a:pt x="5258623" y="5429768"/>
                  </a:lnTo>
                  <a:lnTo>
                    <a:pt x="5113843" y="5429768"/>
                  </a:lnTo>
                  <a:lnTo>
                    <a:pt x="5113843" y="144780"/>
                  </a:lnTo>
                  <a:close/>
                  <a:moveTo>
                    <a:pt x="144780" y="5429768"/>
                  </a:moveTo>
                  <a:lnTo>
                    <a:pt x="5113843" y="5429768"/>
                  </a:lnTo>
                  <a:lnTo>
                    <a:pt x="5113843" y="5574548"/>
                  </a:lnTo>
                  <a:lnTo>
                    <a:pt x="144780" y="5574548"/>
                  </a:lnTo>
                  <a:lnTo>
                    <a:pt x="144780" y="5429768"/>
                  </a:lnTo>
                  <a:close/>
                  <a:moveTo>
                    <a:pt x="5113843" y="0"/>
                  </a:moveTo>
                  <a:lnTo>
                    <a:pt x="5258623" y="0"/>
                  </a:lnTo>
                  <a:lnTo>
                    <a:pt x="5258623" y="144780"/>
                  </a:lnTo>
                  <a:lnTo>
                    <a:pt x="5113843" y="144780"/>
                  </a:lnTo>
                  <a:lnTo>
                    <a:pt x="5113843" y="0"/>
                  </a:lnTo>
                  <a:close/>
                  <a:moveTo>
                    <a:pt x="0" y="0"/>
                  </a:moveTo>
                  <a:lnTo>
                    <a:pt x="144780" y="0"/>
                  </a:lnTo>
                  <a:lnTo>
                    <a:pt x="144780" y="144780"/>
                  </a:lnTo>
                  <a:lnTo>
                    <a:pt x="0" y="144780"/>
                  </a:lnTo>
                  <a:lnTo>
                    <a:pt x="0" y="0"/>
                  </a:lnTo>
                  <a:close/>
                  <a:moveTo>
                    <a:pt x="144780" y="0"/>
                  </a:moveTo>
                  <a:lnTo>
                    <a:pt x="5113843" y="0"/>
                  </a:lnTo>
                  <a:lnTo>
                    <a:pt x="5113843" y="144780"/>
                  </a:lnTo>
                  <a:lnTo>
                    <a:pt x="144780" y="144780"/>
                  </a:lnTo>
                  <a:lnTo>
                    <a:pt x="144780" y="0"/>
                  </a:lnTo>
                  <a:close/>
                </a:path>
              </a:pathLst>
            </a:custGeom>
            <a:solidFill>
              <a:srgbClr val="CDD6D5"/>
            </a:solidFill>
          </p:spPr>
        </p:sp>
      </p:grpSp>
      <p:sp>
        <p:nvSpPr>
          <p:cNvPr id="5" name="TextBox 5"/>
          <p:cNvSpPr txBox="1"/>
          <p:nvPr/>
        </p:nvSpPr>
        <p:spPr>
          <a:xfrm>
            <a:off x="420924" y="1746893"/>
            <a:ext cx="13402217" cy="8261985"/>
          </a:xfrm>
          <a:prstGeom prst="rect">
            <a:avLst/>
          </a:prstGeom>
        </p:spPr>
        <p:txBody>
          <a:bodyPr lIns="0" tIns="0" rIns="0" bIns="0" rtlCol="0" anchor="t">
            <a:spAutoFit/>
          </a:bodyPr>
          <a:lstStyle/>
          <a:p>
            <a:pPr>
              <a:lnSpc>
                <a:spcPts val="5040"/>
              </a:lnSpc>
            </a:pPr>
            <a:r>
              <a:rPr lang="en-US" sz="3600">
                <a:solidFill>
                  <a:srgbClr val="0085A1"/>
                </a:solidFill>
                <a:latin typeface="Source Serif Pro Bold"/>
              </a:rPr>
              <a:t> If one sample is &gt; 20 parts per trillion (ppt):</a:t>
            </a:r>
          </a:p>
          <a:p>
            <a:pPr marL="777240" lvl="1" indent="-388620">
              <a:lnSpc>
                <a:spcPts val="5040"/>
              </a:lnSpc>
              <a:buFont typeface="Arial"/>
              <a:buChar char="•"/>
            </a:pPr>
            <a:r>
              <a:rPr lang="en-US" sz="3600">
                <a:solidFill>
                  <a:srgbClr val="000000"/>
                </a:solidFill>
                <a:latin typeface="Source Serif Pro"/>
              </a:rPr>
              <a:t>Town must provide written notice to people in community.</a:t>
            </a:r>
          </a:p>
          <a:p>
            <a:pPr>
              <a:lnSpc>
                <a:spcPts val="5040"/>
              </a:lnSpc>
            </a:pPr>
            <a:endParaRPr lang="en-US" sz="3600">
              <a:solidFill>
                <a:srgbClr val="000000"/>
              </a:solidFill>
              <a:latin typeface="Source Serif Pro"/>
            </a:endParaRPr>
          </a:p>
          <a:p>
            <a:pPr>
              <a:lnSpc>
                <a:spcPts val="5040"/>
              </a:lnSpc>
            </a:pPr>
            <a:r>
              <a:rPr lang="en-US" sz="3600">
                <a:solidFill>
                  <a:srgbClr val="0085A1"/>
                </a:solidFill>
                <a:latin typeface="Source Serif Pro Bold"/>
              </a:rPr>
              <a:t>If quarterly average of 3 samples is &gt; 20 ppt:</a:t>
            </a:r>
          </a:p>
          <a:p>
            <a:pPr marL="777240" lvl="1" indent="-388620">
              <a:lnSpc>
                <a:spcPts val="5040"/>
              </a:lnSpc>
              <a:buFont typeface="Arial"/>
              <a:buChar char="•"/>
            </a:pPr>
            <a:r>
              <a:rPr lang="en-US" sz="3600">
                <a:solidFill>
                  <a:srgbClr val="000000"/>
                </a:solidFill>
                <a:latin typeface="Source Serif Pro"/>
              </a:rPr>
              <a:t>Town must lower PFAS in water to below 20 ppt.  </a:t>
            </a:r>
          </a:p>
          <a:p>
            <a:pPr>
              <a:lnSpc>
                <a:spcPts val="5040"/>
              </a:lnSpc>
            </a:pPr>
            <a:endParaRPr lang="en-US" sz="3600">
              <a:solidFill>
                <a:srgbClr val="000000"/>
              </a:solidFill>
              <a:latin typeface="Source Serif Pro"/>
            </a:endParaRPr>
          </a:p>
          <a:p>
            <a:pPr>
              <a:lnSpc>
                <a:spcPts val="5040"/>
              </a:lnSpc>
            </a:pPr>
            <a:r>
              <a:rPr lang="en-US" sz="3600">
                <a:solidFill>
                  <a:srgbClr val="0085A1"/>
                </a:solidFill>
                <a:latin typeface="Source Serif Pro Bold"/>
              </a:rPr>
              <a:t>Some options:</a:t>
            </a:r>
          </a:p>
          <a:p>
            <a:pPr marL="777240" lvl="1" indent="-388620">
              <a:lnSpc>
                <a:spcPts val="5040"/>
              </a:lnSpc>
              <a:buFont typeface="Arial"/>
              <a:buChar char="•"/>
            </a:pPr>
            <a:r>
              <a:rPr lang="en-US" sz="3600">
                <a:solidFill>
                  <a:srgbClr val="000000"/>
                </a:solidFill>
                <a:latin typeface="Source Serif Pro"/>
              </a:rPr>
              <a:t>Take wells offline;</a:t>
            </a:r>
          </a:p>
          <a:p>
            <a:pPr marL="777240" lvl="1" indent="-388620">
              <a:lnSpc>
                <a:spcPts val="5040"/>
              </a:lnSpc>
              <a:buFont typeface="Arial"/>
              <a:buChar char="•"/>
            </a:pPr>
            <a:r>
              <a:rPr lang="en-US" sz="3600">
                <a:solidFill>
                  <a:srgbClr val="000000"/>
                </a:solidFill>
                <a:latin typeface="Source Serif Pro"/>
              </a:rPr>
              <a:t>Connect to alternative water source;</a:t>
            </a:r>
          </a:p>
          <a:p>
            <a:pPr marL="777240" lvl="1" indent="-388620">
              <a:lnSpc>
                <a:spcPts val="5040"/>
              </a:lnSpc>
              <a:buFont typeface="Arial"/>
              <a:buChar char="•"/>
            </a:pPr>
            <a:r>
              <a:rPr lang="en-US" sz="3600">
                <a:solidFill>
                  <a:srgbClr val="000000"/>
                </a:solidFill>
                <a:latin typeface="Source Serif Pro"/>
              </a:rPr>
              <a:t>Treat water: Granular Activated Carbon, Reverse Osmosis.</a:t>
            </a:r>
          </a:p>
          <a:p>
            <a:pPr marL="1554480" lvl="2" indent="-518160">
              <a:lnSpc>
                <a:spcPts val="5040"/>
              </a:lnSpc>
              <a:buFont typeface="Arial"/>
              <a:buChar char="⚬"/>
            </a:pPr>
            <a:r>
              <a:rPr lang="en-US" sz="3600">
                <a:solidFill>
                  <a:srgbClr val="000000"/>
                </a:solidFill>
                <a:latin typeface="Source Serif Pro"/>
              </a:rPr>
              <a:t>Distribute bottled water</a:t>
            </a:r>
          </a:p>
          <a:p>
            <a:pPr marL="1554480" lvl="2" indent="-518160">
              <a:lnSpc>
                <a:spcPts val="5040"/>
              </a:lnSpc>
              <a:buFont typeface="Arial"/>
              <a:buChar char="⚬"/>
            </a:pPr>
            <a:r>
              <a:rPr lang="en-US" sz="3600">
                <a:solidFill>
                  <a:srgbClr val="000000"/>
                </a:solidFill>
                <a:latin typeface="Source Serif Pro"/>
              </a:rPr>
              <a:t>Water distribution station</a:t>
            </a:r>
          </a:p>
          <a:p>
            <a:pPr>
              <a:lnSpc>
                <a:spcPts val="5040"/>
              </a:lnSpc>
            </a:pPr>
            <a:endParaRPr lang="en-US" sz="3600">
              <a:solidFill>
                <a:srgbClr val="000000"/>
              </a:solidFill>
              <a:latin typeface="Source Serif Pro"/>
            </a:endParaRPr>
          </a:p>
        </p:txBody>
      </p:sp>
      <p:sp>
        <p:nvSpPr>
          <p:cNvPr id="6" name="TextBox 6"/>
          <p:cNvSpPr txBox="1"/>
          <p:nvPr/>
        </p:nvSpPr>
        <p:spPr>
          <a:xfrm>
            <a:off x="286974" y="381050"/>
            <a:ext cx="14327909"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What happens if water tests above limit?</a:t>
            </a:r>
          </a:p>
        </p:txBody>
      </p:sp>
      <p:sp>
        <p:nvSpPr>
          <p:cNvPr id="7" name="TextBox 7"/>
          <p:cNvSpPr txBox="1"/>
          <p:nvPr/>
        </p:nvSpPr>
        <p:spPr>
          <a:xfrm>
            <a:off x="13823141" y="3324883"/>
            <a:ext cx="3865235" cy="4034747"/>
          </a:xfrm>
          <a:prstGeom prst="rect">
            <a:avLst/>
          </a:prstGeom>
        </p:spPr>
        <p:txBody>
          <a:bodyPr lIns="0" tIns="0" rIns="0" bIns="0" rtlCol="0" anchor="t">
            <a:spAutoFit/>
          </a:bodyPr>
          <a:lstStyle/>
          <a:p>
            <a:pPr>
              <a:lnSpc>
                <a:spcPts val="6446"/>
              </a:lnSpc>
            </a:pPr>
            <a:r>
              <a:rPr lang="en-US" sz="4604">
                <a:solidFill>
                  <a:srgbClr val="000000"/>
                </a:solidFill>
                <a:latin typeface="Open Sans"/>
              </a:rPr>
              <a:t>MA DEP will oversee the process of lowering PFAS in water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3143" y="1569357"/>
            <a:ext cx="17068021" cy="8261471"/>
          </a:xfrm>
          <a:prstGeom prst="rect">
            <a:avLst/>
          </a:prstGeom>
        </p:spPr>
        <p:txBody>
          <a:bodyPr lIns="0" tIns="0" rIns="0" bIns="0" rtlCol="0" anchor="t">
            <a:spAutoFit/>
          </a:bodyPr>
          <a:lstStyle/>
          <a:p>
            <a:pPr>
              <a:lnSpc>
                <a:spcPts val="5068"/>
              </a:lnSpc>
            </a:pPr>
            <a:r>
              <a:rPr lang="en-US" sz="3620">
                <a:solidFill>
                  <a:srgbClr val="0085A1"/>
                </a:solidFill>
                <a:latin typeface="Source Serif Pro Bold"/>
              </a:rPr>
              <a:t>Contact: </a:t>
            </a:r>
            <a:r>
              <a:rPr lang="en-US" sz="3620">
                <a:solidFill>
                  <a:srgbClr val="0E0E0E"/>
                </a:solidFill>
                <a:latin typeface="Source Serif Pro Bold"/>
              </a:rPr>
              <a:t> </a:t>
            </a:r>
            <a:r>
              <a:rPr lang="en-US" sz="3620">
                <a:solidFill>
                  <a:srgbClr val="0E0E0E"/>
                </a:solidFill>
                <a:latin typeface="Source Serif Pro"/>
              </a:rPr>
              <a:t>Your local water department </a:t>
            </a:r>
          </a:p>
          <a:p>
            <a:pPr>
              <a:lnSpc>
                <a:spcPts val="5068"/>
              </a:lnSpc>
            </a:pPr>
            <a:r>
              <a:rPr lang="en-US" sz="3620">
                <a:solidFill>
                  <a:srgbClr val="0E0E0E"/>
                </a:solidFill>
                <a:latin typeface="Source Serif Pro"/>
              </a:rPr>
              <a:t>https://www.mass.gov/lists/drinking-water-health-safety#contacts</a:t>
            </a:r>
          </a:p>
          <a:p>
            <a:pPr>
              <a:lnSpc>
                <a:spcPts val="5068"/>
              </a:lnSpc>
            </a:pPr>
            <a:endParaRPr lang="en-US" sz="3620">
              <a:solidFill>
                <a:srgbClr val="0E0E0E"/>
              </a:solidFill>
              <a:latin typeface="Source Serif Pro"/>
            </a:endParaRPr>
          </a:p>
          <a:p>
            <a:pPr>
              <a:lnSpc>
                <a:spcPts val="5068"/>
              </a:lnSpc>
            </a:pPr>
            <a:r>
              <a:rPr lang="en-US" sz="3620">
                <a:solidFill>
                  <a:srgbClr val="0085A1"/>
                </a:solidFill>
                <a:latin typeface="Source Serif Pro Bold"/>
              </a:rPr>
              <a:t>If you have a private well: </a:t>
            </a:r>
          </a:p>
          <a:p>
            <a:pPr marL="781612" lvl="1" indent="-390806">
              <a:lnSpc>
                <a:spcPts val="5068"/>
              </a:lnSpc>
              <a:buFont typeface="Arial"/>
              <a:buChar char="•"/>
            </a:pPr>
            <a:r>
              <a:rPr lang="en-US" sz="3620">
                <a:solidFill>
                  <a:srgbClr val="0E0E0E"/>
                </a:solidFill>
                <a:latin typeface="Source Serif Pro Bold"/>
              </a:rPr>
              <a:t> </a:t>
            </a:r>
            <a:r>
              <a:rPr lang="en-US" sz="3620">
                <a:solidFill>
                  <a:srgbClr val="0E0E0E"/>
                </a:solidFill>
                <a:latin typeface="Source Serif Pro"/>
              </a:rPr>
              <a:t>Test your well water using a MassDEP approved testing lab and testing method.  Follow MassDEP advice for gathering sample.  See: </a:t>
            </a:r>
            <a:r>
              <a:rPr lang="en-US" sz="3620">
                <a:solidFill>
                  <a:srgbClr val="532F6E"/>
                </a:solidFill>
                <a:latin typeface="Source Serif Pro Bold"/>
              </a:rPr>
              <a:t>https://www.mass.gov/info-details/per-and-polyfluoroalkyl-substances-pfas-in-private-well-drinking-water-supplies-faq</a:t>
            </a:r>
          </a:p>
          <a:p>
            <a:pPr>
              <a:lnSpc>
                <a:spcPts val="5040"/>
              </a:lnSpc>
            </a:pPr>
            <a:r>
              <a:rPr lang="en-US" sz="3600">
                <a:solidFill>
                  <a:srgbClr val="0E0E0E"/>
                </a:solidFill>
                <a:latin typeface="Source Serif Pro"/>
              </a:rPr>
              <a:t> </a:t>
            </a:r>
          </a:p>
          <a:p>
            <a:pPr marL="781612" lvl="1" indent="-390806">
              <a:lnSpc>
                <a:spcPts val="5068"/>
              </a:lnSpc>
              <a:buFont typeface="Arial"/>
              <a:buChar char="•"/>
            </a:pPr>
            <a:r>
              <a:rPr lang="en-US" sz="3620">
                <a:solidFill>
                  <a:srgbClr val="0E0E0E"/>
                </a:solidFill>
                <a:latin typeface="Source Serif Pro"/>
              </a:rPr>
              <a:t> You can install whole house or point of use treatment, BUT most treatment will treat to the much higher federal level of </a:t>
            </a:r>
            <a:r>
              <a:rPr lang="en-US" sz="3620">
                <a:solidFill>
                  <a:srgbClr val="0E0E0E"/>
                </a:solidFill>
                <a:latin typeface="Source Serif Pro Bold"/>
              </a:rPr>
              <a:t>70 ppt. </a:t>
            </a:r>
          </a:p>
          <a:p>
            <a:pPr>
              <a:lnSpc>
                <a:spcPts val="5068"/>
              </a:lnSpc>
            </a:pPr>
            <a:endParaRPr lang="en-US" sz="3620">
              <a:solidFill>
                <a:srgbClr val="0E0E0E"/>
              </a:solidFill>
              <a:latin typeface="Source Serif Pro Bold"/>
            </a:endParaRPr>
          </a:p>
          <a:p>
            <a:pPr marL="781612" lvl="1" indent="-390806" algn="l">
              <a:lnSpc>
                <a:spcPts val="5068"/>
              </a:lnSpc>
              <a:buFont typeface="Arial"/>
              <a:buChar char="•"/>
            </a:pPr>
            <a:r>
              <a:rPr lang="en-US" sz="3620">
                <a:solidFill>
                  <a:srgbClr val="0E0E0E"/>
                </a:solidFill>
                <a:latin typeface="Source Serif Pro"/>
              </a:rPr>
              <a:t>Look for independent verification that system can remove PFAS6 to &lt; 20 ppt.</a:t>
            </a:r>
          </a:p>
        </p:txBody>
      </p:sp>
      <p:sp>
        <p:nvSpPr>
          <p:cNvPr id="3" name="TextBox 3"/>
          <p:cNvSpPr txBox="1"/>
          <p:nvPr/>
        </p:nvSpPr>
        <p:spPr>
          <a:xfrm>
            <a:off x="653143" y="384175"/>
            <a:ext cx="16121403" cy="1028699"/>
          </a:xfrm>
          <a:prstGeom prst="rect">
            <a:avLst/>
          </a:prstGeom>
        </p:spPr>
        <p:txBody>
          <a:bodyPr lIns="0" tIns="0" rIns="0" bIns="0" rtlCol="0" anchor="t">
            <a:spAutoFit/>
          </a:bodyPr>
          <a:lstStyle/>
          <a:p>
            <a:pPr>
              <a:lnSpc>
                <a:spcPts val="8400"/>
              </a:lnSpc>
            </a:pPr>
            <a:r>
              <a:rPr lang="en-US" sz="6000">
                <a:solidFill>
                  <a:srgbClr val="0E0E0E"/>
                </a:solidFill>
                <a:latin typeface="Source Serif Pro Bold"/>
              </a:rPr>
              <a:t>If your town has not tested for PFAS: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3999" y="3676900"/>
            <a:ext cx="4961016" cy="2933201"/>
          </a:xfrm>
          <a:prstGeom prst="rect">
            <a:avLst/>
          </a:prstGeom>
        </p:spPr>
      </p:pic>
      <p:pic>
        <p:nvPicPr>
          <p:cNvPr id="3" name="Picture 3"/>
          <p:cNvPicPr>
            <a:picLocks noChangeAspect="1"/>
          </p:cNvPicPr>
          <p:nvPr/>
        </p:nvPicPr>
        <p:blipFill>
          <a:blip r:embed="rId5"/>
          <a:srcRect/>
          <a:stretch>
            <a:fillRect/>
          </a:stretch>
        </p:blipFill>
        <p:spPr>
          <a:xfrm>
            <a:off x="8490246" y="542577"/>
            <a:ext cx="3085438" cy="3027586"/>
          </a:xfrm>
          <a:prstGeom prst="rect">
            <a:avLst/>
          </a:prstGeom>
        </p:spPr>
      </p:pic>
      <p:pic>
        <p:nvPicPr>
          <p:cNvPr id="4" name="Picture 4"/>
          <p:cNvPicPr>
            <a:picLocks noChangeAspect="1"/>
          </p:cNvPicPr>
          <p:nvPr/>
        </p:nvPicPr>
        <p:blipFill>
          <a:blip r:embed="rId6"/>
          <a:srcRect/>
          <a:stretch>
            <a:fillRect/>
          </a:stretch>
        </p:blipFill>
        <p:spPr>
          <a:xfrm>
            <a:off x="7955735" y="7064623"/>
            <a:ext cx="4154459" cy="2771370"/>
          </a:xfrm>
          <a:prstGeom prst="rect">
            <a:avLst/>
          </a:prstGeom>
        </p:spPr>
      </p:pic>
      <p:sp>
        <p:nvSpPr>
          <p:cNvPr id="5" name="TextBox 5"/>
          <p:cNvSpPr txBox="1"/>
          <p:nvPr/>
        </p:nvSpPr>
        <p:spPr>
          <a:xfrm>
            <a:off x="1028700" y="1030716"/>
            <a:ext cx="6675299" cy="8617744"/>
          </a:xfrm>
          <a:prstGeom prst="rect">
            <a:avLst/>
          </a:prstGeom>
        </p:spPr>
        <p:txBody>
          <a:bodyPr lIns="0" tIns="0" rIns="0" bIns="0" rtlCol="0" anchor="t">
            <a:spAutoFit/>
          </a:bodyPr>
          <a:lstStyle/>
          <a:p>
            <a:pPr>
              <a:lnSpc>
                <a:spcPts val="8399"/>
              </a:lnSpc>
            </a:pPr>
            <a:r>
              <a:rPr lang="en-US" sz="6999" spc="-69" dirty="0">
                <a:solidFill>
                  <a:srgbClr val="0E0E0E"/>
                </a:solidFill>
                <a:latin typeface="Source Serif Pro Bold"/>
              </a:rPr>
              <a:t>Per- and </a:t>
            </a:r>
            <a:r>
              <a:rPr lang="en-US" sz="6999" spc="-69" dirty="0" err="1">
                <a:solidFill>
                  <a:srgbClr val="0E0E0E"/>
                </a:solidFill>
                <a:latin typeface="Source Serif Pro Bold"/>
              </a:rPr>
              <a:t>polyfluoroalkyl</a:t>
            </a:r>
            <a:endParaRPr lang="en-US" sz="6999" spc="-69" dirty="0">
              <a:solidFill>
                <a:srgbClr val="0E0E0E"/>
              </a:solidFill>
              <a:latin typeface="Source Serif Pro Bold"/>
            </a:endParaRPr>
          </a:p>
          <a:p>
            <a:pPr>
              <a:lnSpc>
                <a:spcPts val="8399"/>
              </a:lnSpc>
            </a:pPr>
            <a:r>
              <a:rPr lang="en-US" sz="6999" spc="-69" dirty="0">
                <a:solidFill>
                  <a:srgbClr val="0E0E0E"/>
                </a:solidFill>
                <a:latin typeface="Source Serif Pro Bold"/>
              </a:rPr>
              <a:t>substances (PFAS)</a:t>
            </a:r>
          </a:p>
          <a:p>
            <a:pPr>
              <a:lnSpc>
                <a:spcPts val="8399"/>
              </a:lnSpc>
            </a:pPr>
            <a:endParaRPr lang="en-US" sz="6999" spc="-69" dirty="0">
              <a:solidFill>
                <a:srgbClr val="0E0E0E"/>
              </a:solidFill>
              <a:latin typeface="Source Serif Pro Bold"/>
            </a:endParaRPr>
          </a:p>
          <a:p>
            <a:pPr marL="0" lvl="0" indent="0">
              <a:lnSpc>
                <a:spcPts val="8399"/>
              </a:lnSpc>
            </a:pPr>
            <a:r>
              <a:rPr lang="en-US" sz="6999" spc="-69" dirty="0">
                <a:solidFill>
                  <a:srgbClr val="0E0E0E"/>
                </a:solidFill>
                <a:latin typeface="Source Serif Pro"/>
              </a:rPr>
              <a:t>&gt;</a:t>
            </a:r>
            <a:r>
              <a:rPr lang="en-US" sz="6999" spc="-69" dirty="0">
                <a:latin typeface="Source Serif Pro"/>
              </a:rPr>
              <a:t> 9,000</a:t>
            </a:r>
            <a:r>
              <a:rPr lang="en-US" sz="6999" spc="-69" dirty="0">
                <a:solidFill>
                  <a:srgbClr val="FF0000"/>
                </a:solidFill>
                <a:latin typeface="Source Serif Pro"/>
              </a:rPr>
              <a:t> </a:t>
            </a:r>
            <a:r>
              <a:rPr lang="en-US" sz="6999" spc="-69" dirty="0">
                <a:solidFill>
                  <a:srgbClr val="0E0E0E"/>
                </a:solidFill>
                <a:latin typeface="Source Serif Pro"/>
              </a:rPr>
              <a:t>individual  chemicals</a:t>
            </a:r>
          </a:p>
        </p:txBody>
      </p:sp>
      <p:sp>
        <p:nvSpPr>
          <p:cNvPr id="6" name="TextBox 6"/>
          <p:cNvSpPr txBox="1"/>
          <p:nvPr/>
        </p:nvSpPr>
        <p:spPr>
          <a:xfrm>
            <a:off x="13556708" y="1999220"/>
            <a:ext cx="6777874" cy="528677"/>
          </a:xfrm>
          <a:prstGeom prst="rect">
            <a:avLst/>
          </a:prstGeom>
        </p:spPr>
        <p:txBody>
          <a:bodyPr lIns="0" tIns="0" rIns="0" bIns="0" rtlCol="0" anchor="t">
            <a:spAutoFit/>
          </a:bodyPr>
          <a:lstStyle/>
          <a:p>
            <a:pPr>
              <a:lnSpc>
                <a:spcPts val="4331"/>
              </a:lnSpc>
              <a:spcBef>
                <a:spcPct val="0"/>
              </a:spcBef>
            </a:pPr>
            <a:r>
              <a:rPr lang="en-US" sz="3093">
                <a:solidFill>
                  <a:srgbClr val="0E0E0E"/>
                </a:solidFill>
                <a:latin typeface="Source Serif Pro Bold"/>
              </a:rPr>
              <a:t>Stain resistant</a:t>
            </a:r>
          </a:p>
        </p:txBody>
      </p:sp>
      <p:sp>
        <p:nvSpPr>
          <p:cNvPr id="7" name="TextBox 7"/>
          <p:cNvSpPr txBox="1"/>
          <p:nvPr/>
        </p:nvSpPr>
        <p:spPr>
          <a:xfrm>
            <a:off x="13556708" y="4846003"/>
            <a:ext cx="5112292" cy="555921"/>
          </a:xfrm>
          <a:prstGeom prst="rect">
            <a:avLst/>
          </a:prstGeom>
        </p:spPr>
        <p:txBody>
          <a:bodyPr lIns="0" tIns="0" rIns="0" bIns="0" rtlCol="0" anchor="t">
            <a:spAutoFit/>
          </a:bodyPr>
          <a:lstStyle/>
          <a:p>
            <a:pPr>
              <a:lnSpc>
                <a:spcPts val="4480"/>
              </a:lnSpc>
              <a:spcBef>
                <a:spcPct val="0"/>
              </a:spcBef>
            </a:pPr>
            <a:r>
              <a:rPr lang="en-US" sz="3200" dirty="0">
                <a:solidFill>
                  <a:srgbClr val="0E0E0E"/>
                </a:solidFill>
                <a:latin typeface="Source Serif Pro Bold"/>
              </a:rPr>
              <a:t>Non-stick</a:t>
            </a:r>
          </a:p>
        </p:txBody>
      </p:sp>
      <p:sp>
        <p:nvSpPr>
          <p:cNvPr id="8" name="TextBox 8"/>
          <p:cNvSpPr txBox="1"/>
          <p:nvPr/>
        </p:nvSpPr>
        <p:spPr>
          <a:xfrm>
            <a:off x="13556708" y="7733779"/>
            <a:ext cx="5112292" cy="544840"/>
          </a:xfrm>
          <a:prstGeom prst="rect">
            <a:avLst/>
          </a:prstGeom>
        </p:spPr>
        <p:txBody>
          <a:bodyPr lIns="0" tIns="0" rIns="0" bIns="0" rtlCol="0" anchor="t">
            <a:spAutoFit/>
          </a:bodyPr>
          <a:lstStyle/>
          <a:p>
            <a:pPr>
              <a:lnSpc>
                <a:spcPts val="4480"/>
              </a:lnSpc>
              <a:spcBef>
                <a:spcPct val="0"/>
              </a:spcBef>
            </a:pPr>
            <a:r>
              <a:rPr lang="en-US" sz="3200">
                <a:solidFill>
                  <a:srgbClr val="0E0E0E"/>
                </a:solidFill>
                <a:latin typeface="Source Serif Pro Bold"/>
              </a:rPr>
              <a:t>Water proof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2761"/>
          <a:stretch>
            <a:fillRect/>
          </a:stretch>
        </p:blipFill>
        <p:spPr>
          <a:xfrm>
            <a:off x="1028700" y="1521231"/>
            <a:ext cx="16099070" cy="8277302"/>
          </a:xfrm>
          <a:prstGeom prst="rect">
            <a:avLst/>
          </a:prstGeom>
        </p:spPr>
      </p:pic>
      <p:sp>
        <p:nvSpPr>
          <p:cNvPr id="3" name="TextBox 3"/>
          <p:cNvSpPr txBox="1"/>
          <p:nvPr/>
        </p:nvSpPr>
        <p:spPr>
          <a:xfrm>
            <a:off x="647700" y="314772"/>
            <a:ext cx="13063580" cy="1028699"/>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Toxics Use Reduction</a:t>
            </a:r>
          </a:p>
        </p:txBody>
      </p:sp>
      <p:sp>
        <p:nvSpPr>
          <p:cNvPr id="4" name="TextBox 4"/>
          <p:cNvSpPr txBox="1"/>
          <p:nvPr/>
        </p:nvSpPr>
        <p:spPr>
          <a:xfrm>
            <a:off x="9924650" y="9201150"/>
            <a:ext cx="7805919" cy="483711"/>
          </a:xfrm>
          <a:prstGeom prst="rect">
            <a:avLst/>
          </a:prstGeom>
        </p:spPr>
        <p:txBody>
          <a:bodyPr lIns="0" tIns="0" rIns="0" bIns="0" rtlCol="0" anchor="t">
            <a:spAutoFit/>
          </a:bodyPr>
          <a:lstStyle/>
          <a:p>
            <a:pPr algn="r">
              <a:lnSpc>
                <a:spcPts val="3920"/>
              </a:lnSpc>
            </a:pPr>
            <a:r>
              <a:rPr lang="en-US" sz="2800">
                <a:solidFill>
                  <a:srgbClr val="000000"/>
                </a:solidFill>
                <a:latin typeface="Open Sans Light Italics"/>
              </a:rPr>
              <a:t>Source: Toxics Use Reduction Institute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551721" y="616045"/>
            <a:ext cx="6109785" cy="4065553"/>
          </a:xfrm>
          <a:prstGeom prst="rect">
            <a:avLst/>
          </a:prstGeom>
        </p:spPr>
      </p:pic>
      <p:pic>
        <p:nvPicPr>
          <p:cNvPr id="3" name="Picture 3"/>
          <p:cNvPicPr>
            <a:picLocks noChangeAspect="1"/>
          </p:cNvPicPr>
          <p:nvPr/>
        </p:nvPicPr>
        <p:blipFill>
          <a:blip r:embed="rId4"/>
          <a:srcRect/>
          <a:stretch>
            <a:fillRect/>
          </a:stretch>
        </p:blipFill>
        <p:spPr>
          <a:xfrm>
            <a:off x="11551721" y="5487492"/>
            <a:ext cx="6379828" cy="4008659"/>
          </a:xfrm>
          <a:prstGeom prst="rect">
            <a:avLst/>
          </a:prstGeom>
        </p:spPr>
      </p:pic>
      <p:sp>
        <p:nvSpPr>
          <p:cNvPr id="4" name="TextBox 4"/>
          <p:cNvSpPr txBox="1"/>
          <p:nvPr/>
        </p:nvSpPr>
        <p:spPr>
          <a:xfrm>
            <a:off x="643682" y="471487"/>
            <a:ext cx="5581055" cy="1009651"/>
          </a:xfrm>
          <a:prstGeom prst="rect">
            <a:avLst/>
          </a:prstGeom>
        </p:spPr>
        <p:txBody>
          <a:bodyPr lIns="0" tIns="0" rIns="0" bIns="0" rtlCol="0" anchor="t">
            <a:spAutoFit/>
          </a:bodyPr>
          <a:lstStyle/>
          <a:p>
            <a:pPr algn="ctr">
              <a:lnSpc>
                <a:spcPts val="8399"/>
              </a:lnSpc>
            </a:pPr>
            <a:r>
              <a:rPr lang="en-US" sz="5999">
                <a:solidFill>
                  <a:srgbClr val="000000"/>
                </a:solidFill>
                <a:latin typeface="Source Serif Pro Bold"/>
              </a:rPr>
              <a:t>Food packaging</a:t>
            </a:r>
          </a:p>
        </p:txBody>
      </p:sp>
      <p:sp>
        <p:nvSpPr>
          <p:cNvPr id="5" name="TextBox 5"/>
          <p:cNvSpPr txBox="1"/>
          <p:nvPr/>
        </p:nvSpPr>
        <p:spPr>
          <a:xfrm>
            <a:off x="679813" y="1872340"/>
            <a:ext cx="11089847" cy="8261985"/>
          </a:xfrm>
          <a:prstGeom prst="rect">
            <a:avLst/>
          </a:prstGeom>
        </p:spPr>
        <p:txBody>
          <a:bodyPr lIns="0" tIns="0" rIns="0" bIns="0" rtlCol="0" anchor="t">
            <a:spAutoFit/>
          </a:bodyPr>
          <a:lstStyle/>
          <a:p>
            <a:pPr>
              <a:lnSpc>
                <a:spcPts val="5040"/>
              </a:lnSpc>
              <a:spcBef>
                <a:spcPct val="0"/>
              </a:spcBef>
            </a:pPr>
            <a:r>
              <a:rPr lang="en-US" sz="3600">
                <a:solidFill>
                  <a:srgbClr val="0085A1"/>
                </a:solidFill>
                <a:latin typeface="Source Serif Pro Bold"/>
              </a:rPr>
              <a:t>Avoid microwave popcorn</a:t>
            </a:r>
          </a:p>
          <a:p>
            <a:pPr>
              <a:lnSpc>
                <a:spcPts val="5040"/>
              </a:lnSpc>
              <a:spcBef>
                <a:spcPct val="0"/>
              </a:spcBef>
            </a:pPr>
            <a:endParaRPr lang="en-US" sz="3600">
              <a:solidFill>
                <a:srgbClr val="0085A1"/>
              </a:solidFill>
              <a:latin typeface="Source Serif Pro Bold"/>
            </a:endParaRPr>
          </a:p>
          <a:p>
            <a:pPr>
              <a:lnSpc>
                <a:spcPts val="5040"/>
              </a:lnSpc>
              <a:spcBef>
                <a:spcPct val="0"/>
              </a:spcBef>
            </a:pPr>
            <a:r>
              <a:rPr lang="en-US" sz="3600">
                <a:solidFill>
                  <a:srgbClr val="0085A1"/>
                </a:solidFill>
                <a:latin typeface="Source Serif Pro Bold"/>
              </a:rPr>
              <a:t>When buying take out food:</a:t>
            </a:r>
          </a:p>
          <a:p>
            <a:pPr>
              <a:lnSpc>
                <a:spcPts val="5040"/>
              </a:lnSpc>
              <a:spcBef>
                <a:spcPct val="0"/>
              </a:spcBef>
            </a:pPr>
            <a:r>
              <a:rPr lang="en-US" sz="3600">
                <a:solidFill>
                  <a:srgbClr val="000000"/>
                </a:solidFill>
                <a:latin typeface="Source Serif Pro"/>
              </a:rPr>
              <a:t>Take food out of wrapper as quickly as possible, especially hot. greasy food</a:t>
            </a:r>
          </a:p>
          <a:p>
            <a:pPr>
              <a:lnSpc>
                <a:spcPts val="5040"/>
              </a:lnSpc>
              <a:spcBef>
                <a:spcPct val="0"/>
              </a:spcBef>
            </a:pPr>
            <a:r>
              <a:rPr lang="en-US" sz="3600">
                <a:solidFill>
                  <a:srgbClr val="000000"/>
                </a:solidFill>
                <a:latin typeface="Source Serif Pro"/>
              </a:rPr>
              <a:t>Don't use wrapper as "place mat."</a:t>
            </a:r>
          </a:p>
          <a:p>
            <a:pPr>
              <a:lnSpc>
                <a:spcPts val="5040"/>
              </a:lnSpc>
              <a:spcBef>
                <a:spcPct val="0"/>
              </a:spcBef>
            </a:pPr>
            <a:r>
              <a:rPr lang="en-US" sz="3600">
                <a:solidFill>
                  <a:srgbClr val="000000"/>
                </a:solidFill>
                <a:latin typeface="Source Serif Pro"/>
              </a:rPr>
              <a:t>Don't store food in take out containers</a:t>
            </a:r>
          </a:p>
          <a:p>
            <a:pPr>
              <a:lnSpc>
                <a:spcPts val="5040"/>
              </a:lnSpc>
              <a:spcBef>
                <a:spcPct val="0"/>
              </a:spcBef>
            </a:pPr>
            <a:endParaRPr lang="en-US" sz="3600">
              <a:solidFill>
                <a:srgbClr val="000000"/>
              </a:solidFill>
              <a:latin typeface="Source Serif Pro"/>
            </a:endParaRPr>
          </a:p>
          <a:p>
            <a:pPr>
              <a:lnSpc>
                <a:spcPts val="5040"/>
              </a:lnSpc>
              <a:spcBef>
                <a:spcPct val="0"/>
              </a:spcBef>
            </a:pPr>
            <a:r>
              <a:rPr lang="en-US" sz="3600">
                <a:solidFill>
                  <a:srgbClr val="0085A1"/>
                </a:solidFill>
                <a:latin typeface="Source Serif Pro Bold"/>
              </a:rPr>
              <a:t>PFAS may be in</a:t>
            </a:r>
            <a:r>
              <a:rPr lang="en-US" sz="3600">
                <a:solidFill>
                  <a:srgbClr val="000000"/>
                </a:solidFill>
                <a:latin typeface="Source Serif Pro"/>
              </a:rPr>
              <a:t> </a:t>
            </a:r>
          </a:p>
          <a:p>
            <a:pPr>
              <a:lnSpc>
                <a:spcPts val="5040"/>
              </a:lnSpc>
              <a:spcBef>
                <a:spcPct val="0"/>
              </a:spcBef>
            </a:pPr>
            <a:r>
              <a:rPr lang="en-US" sz="3600">
                <a:solidFill>
                  <a:srgbClr val="000000"/>
                </a:solidFill>
                <a:latin typeface="Source Serif Pro"/>
              </a:rPr>
              <a:t>paper or plastic food packaging</a:t>
            </a:r>
          </a:p>
          <a:p>
            <a:pPr>
              <a:lnSpc>
                <a:spcPts val="5040"/>
              </a:lnSpc>
              <a:spcBef>
                <a:spcPct val="0"/>
              </a:spcBef>
            </a:pPr>
            <a:r>
              <a:rPr lang="en-US" sz="3600">
                <a:solidFill>
                  <a:srgbClr val="000000"/>
                </a:solidFill>
                <a:latin typeface="Source Serif Pro"/>
              </a:rPr>
              <a:t>compostable fiber products, including molded fiber products that look "eco-friendly"</a:t>
            </a:r>
          </a:p>
          <a:p>
            <a:pPr>
              <a:lnSpc>
                <a:spcPts val="5040"/>
              </a:lnSpc>
              <a:spcBef>
                <a:spcPct val="0"/>
              </a:spcBef>
            </a:pPr>
            <a:r>
              <a:rPr lang="en-US" sz="3600">
                <a:solidFill>
                  <a:srgbClr val="000000"/>
                </a:solidFill>
                <a:latin typeface="Source Serif Pro"/>
              </a:rPr>
              <a:t>https://saferchemicals.org/mind-the-store/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8316" y="2641516"/>
            <a:ext cx="12665" cy="1431311"/>
          </a:xfrm>
          <a:prstGeom prst="rect">
            <a:avLst/>
          </a:prstGeom>
        </p:spPr>
        <p:txBody>
          <a:bodyPr lIns="0" tIns="0" rIns="0" bIns="0" rtlCol="0" anchor="t">
            <a:spAutoFit/>
          </a:bodyPr>
          <a:lstStyle/>
          <a:p>
            <a:pPr algn="ctr">
              <a:lnSpc>
                <a:spcPts val="11709"/>
              </a:lnSpc>
            </a:pPr>
            <a:endParaRPr/>
          </a:p>
        </p:txBody>
      </p:sp>
      <p:sp>
        <p:nvSpPr>
          <p:cNvPr id="3" name="TextBox 3"/>
          <p:cNvSpPr txBox="1"/>
          <p:nvPr/>
        </p:nvSpPr>
        <p:spPr>
          <a:xfrm>
            <a:off x="485553" y="1428750"/>
            <a:ext cx="11138072" cy="17834611"/>
          </a:xfrm>
          <a:prstGeom prst="rect">
            <a:avLst/>
          </a:prstGeom>
        </p:spPr>
        <p:txBody>
          <a:bodyPr lIns="0" tIns="0" rIns="0" bIns="0" rtlCol="0" anchor="t">
            <a:spAutoFit/>
          </a:bodyPr>
          <a:lstStyle/>
          <a:p>
            <a:pPr marL="777229" lvl="1" indent="-388614">
              <a:lnSpc>
                <a:spcPts val="5039"/>
              </a:lnSpc>
              <a:buFont typeface="Arial"/>
              <a:buChar char="•"/>
            </a:pPr>
            <a:r>
              <a:rPr lang="en-US" sz="3599">
                <a:solidFill>
                  <a:srgbClr val="000000"/>
                </a:solidFill>
                <a:latin typeface="Source Serif Pro"/>
              </a:rPr>
              <a:t>Carpets/rugs</a:t>
            </a:r>
          </a:p>
          <a:p>
            <a:pPr marL="777229" lvl="1" indent="-388614">
              <a:lnSpc>
                <a:spcPts val="5039"/>
              </a:lnSpc>
              <a:buFont typeface="Arial"/>
              <a:buChar char="•"/>
            </a:pPr>
            <a:r>
              <a:rPr lang="en-US" sz="3599">
                <a:solidFill>
                  <a:srgbClr val="000000"/>
                </a:solidFill>
                <a:latin typeface="Source Serif Pro"/>
              </a:rPr>
              <a:t>Furniture textiles and leathers</a:t>
            </a:r>
          </a:p>
          <a:p>
            <a:pPr marL="777229" lvl="1" indent="-388614">
              <a:lnSpc>
                <a:spcPts val="5039"/>
              </a:lnSpc>
              <a:buFont typeface="Arial"/>
              <a:buChar char="•"/>
            </a:pPr>
            <a:r>
              <a:rPr lang="en-US" sz="3599">
                <a:solidFill>
                  <a:srgbClr val="000000"/>
                </a:solidFill>
                <a:latin typeface="Source Serif Pro"/>
              </a:rPr>
              <a:t>Bedding</a:t>
            </a:r>
          </a:p>
          <a:p>
            <a:pPr marL="777229" lvl="1" indent="-388614">
              <a:lnSpc>
                <a:spcPts val="5039"/>
              </a:lnSpc>
              <a:buFont typeface="Arial"/>
              <a:buChar char="•"/>
            </a:pPr>
            <a:r>
              <a:rPr lang="en-US" sz="3599">
                <a:solidFill>
                  <a:srgbClr val="000000"/>
                </a:solidFill>
                <a:latin typeface="Source Serif Pro"/>
              </a:rPr>
              <a:t>Clothing-outdoor &amp; high performance wear/shoes</a:t>
            </a:r>
          </a:p>
          <a:p>
            <a:pPr marL="777229" lvl="1" indent="-388614">
              <a:lnSpc>
                <a:spcPts val="5039"/>
              </a:lnSpc>
              <a:buFont typeface="Arial"/>
              <a:buChar char="•"/>
            </a:pPr>
            <a:r>
              <a:rPr lang="en-US" sz="3599">
                <a:solidFill>
                  <a:srgbClr val="000000"/>
                </a:solidFill>
                <a:latin typeface="Source Serif Pro"/>
              </a:rPr>
              <a:t>Clothing-- school/work uniforms</a:t>
            </a:r>
          </a:p>
          <a:p>
            <a:pPr marL="777229" lvl="1" indent="-388614">
              <a:lnSpc>
                <a:spcPts val="5039"/>
              </a:lnSpc>
              <a:buFont typeface="Arial"/>
              <a:buChar char="•"/>
            </a:pPr>
            <a:r>
              <a:rPr lang="en-US" sz="3599">
                <a:solidFill>
                  <a:srgbClr val="000000"/>
                </a:solidFill>
                <a:latin typeface="Source Serif Pro"/>
              </a:rPr>
              <a:t>Other: car seats, bibs, masks &amp; face coverings</a:t>
            </a:r>
          </a:p>
          <a:p>
            <a:pPr marL="777229" lvl="1" indent="-388614">
              <a:lnSpc>
                <a:spcPts val="5039"/>
              </a:lnSpc>
              <a:buFont typeface="Arial"/>
              <a:buChar char="•"/>
            </a:pPr>
            <a:r>
              <a:rPr lang="en-US" sz="3599">
                <a:solidFill>
                  <a:srgbClr val="000000"/>
                </a:solidFill>
                <a:latin typeface="Source Serif Pro"/>
              </a:rPr>
              <a:t>"After market" sprays</a:t>
            </a:r>
          </a:p>
          <a:p>
            <a:pPr marL="777229" lvl="1" indent="-388614">
              <a:lnSpc>
                <a:spcPts val="5039"/>
              </a:lnSpc>
              <a:buFont typeface="Arial"/>
              <a:buChar char="•"/>
            </a:pPr>
            <a:r>
              <a:rPr lang="en-US" sz="3599">
                <a:solidFill>
                  <a:srgbClr val="000000"/>
                </a:solidFill>
                <a:latin typeface="Source Serif Pro"/>
              </a:rPr>
              <a:t>Outdoor gear: tents, umbrellas, sleeping bags</a:t>
            </a:r>
          </a:p>
          <a:p>
            <a:pPr>
              <a:lnSpc>
                <a:spcPts val="5039"/>
              </a:lnSpc>
            </a:pPr>
            <a:r>
              <a:rPr lang="en-US" sz="3599">
                <a:solidFill>
                  <a:srgbClr val="0085A1"/>
                </a:solidFill>
                <a:latin typeface="Source Serif Pro Bold"/>
              </a:rPr>
              <a:t>Some words to look for: </a:t>
            </a:r>
            <a:r>
              <a:rPr lang="en-US" sz="3599">
                <a:solidFill>
                  <a:srgbClr val="000000"/>
                </a:solidFill>
                <a:latin typeface="Source Serif Pro"/>
              </a:rPr>
              <a:t>stain-resistant, waterproof, </a:t>
            </a:r>
          </a:p>
          <a:p>
            <a:pPr>
              <a:lnSpc>
                <a:spcPts val="5039"/>
              </a:lnSpc>
            </a:pPr>
            <a:endParaRPr lang="en-US" sz="3599">
              <a:solidFill>
                <a:srgbClr val="000000"/>
              </a:solidFill>
              <a:latin typeface="Source Serif Pro"/>
            </a:endParaRPr>
          </a:p>
          <a:p>
            <a:pPr>
              <a:lnSpc>
                <a:spcPts val="5039"/>
              </a:lnSpc>
            </a:pPr>
            <a:r>
              <a:rPr lang="en-US" sz="3599">
                <a:solidFill>
                  <a:srgbClr val="0085A1"/>
                </a:solidFill>
                <a:latin typeface="Source Serif Pro Bold"/>
              </a:rPr>
              <a:t>Find PFAS-free at:</a:t>
            </a:r>
            <a:r>
              <a:rPr lang="en-US" sz="3599">
                <a:solidFill>
                  <a:srgbClr val="000000"/>
                </a:solidFill>
                <a:latin typeface="Source Serif Pro"/>
              </a:rPr>
              <a:t> https://pfascentral.org/pfas-free-products/  and madesafe.org. Or google "Sierra Club"</a:t>
            </a:r>
          </a:p>
          <a:p>
            <a:pPr>
              <a:lnSpc>
                <a:spcPts val="5039"/>
              </a:lnSpc>
            </a:pPr>
            <a:r>
              <a:rPr lang="en-US" sz="3599">
                <a:solidFill>
                  <a:srgbClr val="000000"/>
                </a:solidFill>
                <a:latin typeface="Source Serif Pro"/>
              </a:rPr>
              <a:t>and "PFAS-free outdoor gear."</a:t>
            </a: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endParaRPr lang="en-US" sz="3599">
              <a:solidFill>
                <a:srgbClr val="000000"/>
              </a:solidFill>
              <a:latin typeface="Source Serif Pro"/>
            </a:endParaRPr>
          </a:p>
          <a:p>
            <a:pPr>
              <a:lnSpc>
                <a:spcPts val="5039"/>
              </a:lnSpc>
            </a:pPr>
            <a:r>
              <a:rPr lang="en-US" sz="3599">
                <a:solidFill>
                  <a:srgbClr val="000000"/>
                </a:solidFill>
                <a:latin typeface="Open Sans Light"/>
              </a:rPr>
              <a:t>     </a:t>
            </a:r>
          </a:p>
          <a:p>
            <a:pPr>
              <a:lnSpc>
                <a:spcPts val="5039"/>
              </a:lnSpc>
            </a:pPr>
            <a:endParaRPr lang="en-US" sz="3599">
              <a:solidFill>
                <a:srgbClr val="000000"/>
              </a:solidFill>
              <a:latin typeface="Open Sans Light"/>
            </a:endParaRPr>
          </a:p>
          <a:p>
            <a:pPr>
              <a:lnSpc>
                <a:spcPts val="5039"/>
              </a:lnSpc>
            </a:pPr>
            <a:endParaRPr lang="en-US" sz="3599">
              <a:solidFill>
                <a:srgbClr val="000000"/>
              </a:solidFill>
              <a:latin typeface="Open Sans Light"/>
            </a:endParaRPr>
          </a:p>
          <a:p>
            <a:pPr>
              <a:lnSpc>
                <a:spcPts val="5039"/>
              </a:lnSpc>
            </a:pPr>
            <a:endParaRPr lang="en-US" sz="3599">
              <a:solidFill>
                <a:srgbClr val="000000"/>
              </a:solidFill>
              <a:latin typeface="Open Sans Light"/>
            </a:endParaRPr>
          </a:p>
          <a:p>
            <a:pPr algn="ctr">
              <a:lnSpc>
                <a:spcPts val="5039"/>
              </a:lnSpc>
            </a:pPr>
            <a:endParaRPr lang="en-US" sz="3599">
              <a:solidFill>
                <a:srgbClr val="000000"/>
              </a:solidFill>
              <a:latin typeface="Open Sans Light"/>
            </a:endParaRPr>
          </a:p>
        </p:txBody>
      </p:sp>
      <p:pic>
        <p:nvPicPr>
          <p:cNvPr id="4" name="Picture 4"/>
          <p:cNvPicPr>
            <a:picLocks noChangeAspect="1"/>
          </p:cNvPicPr>
          <p:nvPr/>
        </p:nvPicPr>
        <p:blipFill>
          <a:blip r:embed="rId3"/>
          <a:srcRect l="8175" t="8204" r="3938"/>
          <a:stretch>
            <a:fillRect/>
          </a:stretch>
        </p:blipFill>
        <p:spPr>
          <a:xfrm>
            <a:off x="11981883" y="1485900"/>
            <a:ext cx="5856711" cy="4055960"/>
          </a:xfrm>
          <a:prstGeom prst="rect">
            <a:avLst/>
          </a:prstGeom>
        </p:spPr>
      </p:pic>
      <p:pic>
        <p:nvPicPr>
          <p:cNvPr id="5" name="Picture 5"/>
          <p:cNvPicPr>
            <a:picLocks noChangeAspect="1"/>
          </p:cNvPicPr>
          <p:nvPr/>
        </p:nvPicPr>
        <p:blipFill>
          <a:blip r:embed="rId4"/>
          <a:srcRect l="4906" t="13133" r="3034"/>
          <a:stretch>
            <a:fillRect/>
          </a:stretch>
        </p:blipFill>
        <p:spPr>
          <a:xfrm>
            <a:off x="11981883" y="5678611"/>
            <a:ext cx="5856711" cy="4176898"/>
          </a:xfrm>
          <a:prstGeom prst="rect">
            <a:avLst/>
          </a:prstGeom>
        </p:spPr>
      </p:pic>
      <p:sp>
        <p:nvSpPr>
          <p:cNvPr id="6" name="TextBox 6"/>
          <p:cNvSpPr txBox="1"/>
          <p:nvPr/>
        </p:nvSpPr>
        <p:spPr>
          <a:xfrm>
            <a:off x="485553" y="466725"/>
            <a:ext cx="7534008" cy="1019175"/>
          </a:xfrm>
          <a:prstGeom prst="rect">
            <a:avLst/>
          </a:prstGeom>
        </p:spPr>
        <p:txBody>
          <a:bodyPr lIns="0" tIns="0" rIns="0" bIns="0" rtlCol="0" anchor="t">
            <a:spAutoFit/>
          </a:bodyPr>
          <a:lstStyle/>
          <a:p>
            <a:pPr>
              <a:lnSpc>
                <a:spcPts val="8399"/>
              </a:lnSpc>
            </a:pPr>
            <a:r>
              <a:rPr lang="en-US" sz="5999">
                <a:solidFill>
                  <a:srgbClr val="000000"/>
                </a:solidFill>
                <a:latin typeface="Source Serif Pro Bold"/>
              </a:rPr>
              <a:t>Carpets/rug/textiles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8316" y="2641516"/>
            <a:ext cx="12665" cy="1431311"/>
          </a:xfrm>
          <a:prstGeom prst="rect">
            <a:avLst/>
          </a:prstGeom>
        </p:spPr>
        <p:txBody>
          <a:bodyPr lIns="0" tIns="0" rIns="0" bIns="0" rtlCol="0" anchor="t">
            <a:spAutoFit/>
          </a:bodyPr>
          <a:lstStyle/>
          <a:p>
            <a:pPr algn="ctr">
              <a:lnSpc>
                <a:spcPts val="11709"/>
              </a:lnSpc>
            </a:pPr>
            <a:endParaRPr/>
          </a:p>
        </p:txBody>
      </p:sp>
      <p:sp>
        <p:nvSpPr>
          <p:cNvPr id="3" name="TextBox 3"/>
          <p:cNvSpPr txBox="1"/>
          <p:nvPr/>
        </p:nvSpPr>
        <p:spPr>
          <a:xfrm>
            <a:off x="487929" y="892157"/>
            <a:ext cx="10576014" cy="12802223"/>
          </a:xfrm>
          <a:prstGeom prst="rect">
            <a:avLst/>
          </a:prstGeom>
        </p:spPr>
        <p:txBody>
          <a:bodyPr lIns="0" tIns="0" rIns="0" bIns="0" rtlCol="0" anchor="t">
            <a:spAutoFit/>
          </a:bodyPr>
          <a:lstStyle/>
          <a:p>
            <a:pPr>
              <a:lnSpc>
                <a:spcPts val="5039"/>
              </a:lnSpc>
            </a:pPr>
            <a:endParaRPr dirty="0"/>
          </a:p>
          <a:p>
            <a:pPr>
              <a:lnSpc>
                <a:spcPts val="5039"/>
              </a:lnSpc>
            </a:pPr>
            <a:endParaRPr dirty="0"/>
          </a:p>
          <a:p>
            <a:pPr>
              <a:lnSpc>
                <a:spcPts val="5039"/>
              </a:lnSpc>
            </a:pPr>
            <a:r>
              <a:rPr lang="en-US" sz="3599" dirty="0">
                <a:solidFill>
                  <a:srgbClr val="0085A1"/>
                </a:solidFill>
                <a:latin typeface="Source Serif Pro Bold"/>
              </a:rPr>
              <a:t>Residuals: </a:t>
            </a:r>
            <a:r>
              <a:rPr lang="en-US" sz="3599" dirty="0">
                <a:solidFill>
                  <a:srgbClr val="000000"/>
                </a:solidFill>
                <a:latin typeface="Source Serif Pro"/>
              </a:rPr>
              <a:t>Do not purchase fertilizer </a:t>
            </a:r>
          </a:p>
          <a:p>
            <a:pPr>
              <a:lnSpc>
                <a:spcPts val="5039"/>
              </a:lnSpc>
            </a:pPr>
            <a:r>
              <a:rPr lang="en-US" sz="3599" dirty="0">
                <a:solidFill>
                  <a:srgbClr val="000000"/>
                </a:solidFill>
                <a:latin typeface="Source Serif Pro"/>
              </a:rPr>
              <a:t>made of residuals</a:t>
            </a:r>
          </a:p>
          <a:p>
            <a:pPr>
              <a:lnSpc>
                <a:spcPts val="5039"/>
              </a:lnSpc>
            </a:pPr>
            <a:endParaRPr lang="en-US" sz="3599" dirty="0">
              <a:solidFill>
                <a:srgbClr val="000000"/>
              </a:solidFill>
              <a:latin typeface="Source Serif Pro"/>
            </a:endParaRPr>
          </a:p>
          <a:p>
            <a:pPr>
              <a:lnSpc>
                <a:spcPts val="5039"/>
              </a:lnSpc>
            </a:pPr>
            <a:r>
              <a:rPr lang="en-US" sz="3599" dirty="0">
                <a:solidFill>
                  <a:srgbClr val="0085A1"/>
                </a:solidFill>
                <a:latin typeface="Source Serif Pro Bold"/>
              </a:rPr>
              <a:t>Artificial turf: </a:t>
            </a:r>
            <a:r>
              <a:rPr lang="en-US" sz="3599" dirty="0">
                <a:solidFill>
                  <a:srgbClr val="000000"/>
                </a:solidFill>
                <a:latin typeface="Source Serif Pro"/>
              </a:rPr>
              <a:t> Concern about PFAS in </a:t>
            </a:r>
          </a:p>
          <a:p>
            <a:pPr>
              <a:lnSpc>
                <a:spcPts val="5039"/>
              </a:lnSpc>
            </a:pPr>
            <a:r>
              <a:rPr lang="en-US" sz="3599" dirty="0">
                <a:solidFill>
                  <a:srgbClr val="000000"/>
                </a:solidFill>
                <a:latin typeface="Source Serif Pro"/>
              </a:rPr>
              <a:t>grass blades </a:t>
            </a:r>
          </a:p>
          <a:p>
            <a:pPr>
              <a:lnSpc>
                <a:spcPts val="5039"/>
              </a:lnSpc>
            </a:pPr>
            <a:endParaRPr lang="en-US" sz="3599" b="1" dirty="0">
              <a:solidFill>
                <a:schemeClr val="accent1">
                  <a:lumMod val="75000"/>
                </a:schemeClr>
              </a:solidFill>
              <a:latin typeface="Source Serif Pro"/>
            </a:endParaRPr>
          </a:p>
          <a:p>
            <a:pPr>
              <a:lnSpc>
                <a:spcPts val="5039"/>
              </a:lnSpc>
            </a:pPr>
            <a:r>
              <a:rPr lang="en-US" sz="3599" b="1" dirty="0">
                <a:solidFill>
                  <a:schemeClr val="accent1">
                    <a:lumMod val="75000"/>
                  </a:schemeClr>
                </a:solidFill>
                <a:latin typeface="Source Serif Pro"/>
              </a:rPr>
              <a:t>Compost: </a:t>
            </a:r>
            <a:r>
              <a:rPr lang="en-US" sz="3599" dirty="0">
                <a:solidFill>
                  <a:srgbClr val="000000"/>
                </a:solidFill>
                <a:latin typeface="Source Serif Pro"/>
              </a:rPr>
              <a:t>Buy only compost from facilities</a:t>
            </a:r>
          </a:p>
          <a:p>
            <a:pPr>
              <a:lnSpc>
                <a:spcPts val="5039"/>
              </a:lnSpc>
            </a:pPr>
            <a:r>
              <a:rPr lang="en-US" sz="3599" dirty="0">
                <a:solidFill>
                  <a:srgbClr val="000000"/>
                </a:solidFill>
                <a:latin typeface="Source Serif Pro"/>
              </a:rPr>
              <a:t>that do not accept compostable </a:t>
            </a:r>
            <a:r>
              <a:rPr lang="en-US" sz="3599" dirty="0" err="1">
                <a:solidFill>
                  <a:srgbClr val="000000"/>
                </a:solidFill>
                <a:latin typeface="Source Serif Pro"/>
              </a:rPr>
              <a:t>foodware</a:t>
            </a:r>
            <a:r>
              <a:rPr lang="en-US" sz="3599" dirty="0">
                <a:solidFill>
                  <a:srgbClr val="000000"/>
                </a:solidFill>
                <a:latin typeface="Source Serif Pro"/>
              </a:rPr>
              <a:t>--</a:t>
            </a:r>
          </a:p>
          <a:p>
            <a:pPr>
              <a:lnSpc>
                <a:spcPts val="5039"/>
              </a:lnSpc>
            </a:pPr>
            <a:r>
              <a:rPr lang="en-US" sz="3599" dirty="0">
                <a:solidFill>
                  <a:srgbClr val="000000"/>
                </a:solidFill>
                <a:latin typeface="Source Serif Pro"/>
              </a:rPr>
              <a:t>or only accept BPI-certified </a:t>
            </a:r>
            <a:r>
              <a:rPr lang="en-US" sz="3599" dirty="0" err="1">
                <a:solidFill>
                  <a:srgbClr val="000000"/>
                </a:solidFill>
                <a:latin typeface="Source Serif Pro"/>
              </a:rPr>
              <a:t>foodware</a:t>
            </a: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nSpc>
                <a:spcPts val="5039"/>
              </a:lnSpc>
            </a:pPr>
            <a:endParaRPr lang="en-US" sz="3599" dirty="0">
              <a:solidFill>
                <a:srgbClr val="000000"/>
              </a:solidFill>
              <a:latin typeface="Source Serif Pro"/>
            </a:endParaRPr>
          </a:p>
          <a:p>
            <a:pPr algn="ctr">
              <a:lnSpc>
                <a:spcPts val="5039"/>
              </a:lnSpc>
            </a:pPr>
            <a:endParaRPr lang="en-US" sz="3599" dirty="0">
              <a:solidFill>
                <a:srgbClr val="000000"/>
              </a:solidFill>
              <a:latin typeface="Source Serif Pro"/>
            </a:endParaRPr>
          </a:p>
        </p:txBody>
      </p:sp>
      <p:pic>
        <p:nvPicPr>
          <p:cNvPr id="4" name="Picture 4"/>
          <p:cNvPicPr>
            <a:picLocks noChangeAspect="1"/>
          </p:cNvPicPr>
          <p:nvPr/>
        </p:nvPicPr>
        <p:blipFill>
          <a:blip r:embed="rId3"/>
          <a:srcRect l="30084" t="2746" b="2746"/>
          <a:stretch>
            <a:fillRect/>
          </a:stretch>
        </p:blipFill>
        <p:spPr>
          <a:xfrm>
            <a:off x="9144000" y="1662989"/>
            <a:ext cx="8762426" cy="6544153"/>
          </a:xfrm>
          <a:prstGeom prst="rect">
            <a:avLst/>
          </a:prstGeom>
        </p:spPr>
      </p:pic>
      <p:sp>
        <p:nvSpPr>
          <p:cNvPr id="5" name="TextBox 5"/>
          <p:cNvSpPr txBox="1"/>
          <p:nvPr/>
        </p:nvSpPr>
        <p:spPr>
          <a:xfrm>
            <a:off x="487929" y="466725"/>
            <a:ext cx="10228702" cy="1019175"/>
          </a:xfrm>
          <a:prstGeom prst="rect">
            <a:avLst/>
          </a:prstGeom>
        </p:spPr>
        <p:txBody>
          <a:bodyPr lIns="0" tIns="0" rIns="0" bIns="0" rtlCol="0" anchor="t">
            <a:spAutoFit/>
          </a:bodyPr>
          <a:lstStyle/>
          <a:p>
            <a:pPr>
              <a:lnSpc>
                <a:spcPts val="8399"/>
              </a:lnSpc>
            </a:pPr>
            <a:r>
              <a:rPr lang="en-US" sz="5999">
                <a:solidFill>
                  <a:srgbClr val="000000"/>
                </a:solidFill>
                <a:latin typeface="Source Serif Pro Bold"/>
              </a:rPr>
              <a:t>Gardening/food</a:t>
            </a:r>
          </a:p>
        </p:txBody>
      </p:sp>
      <p:sp>
        <p:nvSpPr>
          <p:cNvPr id="6" name="TextBox 6"/>
          <p:cNvSpPr txBox="1"/>
          <p:nvPr/>
        </p:nvSpPr>
        <p:spPr>
          <a:xfrm>
            <a:off x="11063943" y="8348172"/>
            <a:ext cx="6842483" cy="396240"/>
          </a:xfrm>
          <a:prstGeom prst="rect">
            <a:avLst/>
          </a:prstGeom>
        </p:spPr>
        <p:txBody>
          <a:bodyPr lIns="0" tIns="0" rIns="0" bIns="0" rtlCol="0" anchor="t">
            <a:spAutoFit/>
          </a:bodyPr>
          <a:lstStyle/>
          <a:p>
            <a:pPr algn="r">
              <a:lnSpc>
                <a:spcPts val="3359"/>
              </a:lnSpc>
            </a:pPr>
            <a:r>
              <a:rPr lang="en-US" sz="2400">
                <a:solidFill>
                  <a:srgbClr val="000000"/>
                </a:solidFill>
                <a:latin typeface="Open Sans Light Bold Italics"/>
              </a:rPr>
              <a:t>Photo: </a:t>
            </a:r>
            <a:r>
              <a:rPr lang="en-US" sz="2400">
                <a:solidFill>
                  <a:srgbClr val="000000"/>
                </a:solidFill>
                <a:latin typeface="Open Sans Light Italics"/>
              </a:rPr>
              <a:t>David Abel, The Boston Globe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562609" y="4671662"/>
            <a:ext cx="5321614" cy="5321614"/>
          </a:xfrm>
          <a:prstGeom prst="rect">
            <a:avLst/>
          </a:prstGeom>
        </p:spPr>
      </p:pic>
      <p:pic>
        <p:nvPicPr>
          <p:cNvPr id="3" name="Picture 3"/>
          <p:cNvPicPr>
            <a:picLocks noChangeAspect="1"/>
          </p:cNvPicPr>
          <p:nvPr/>
        </p:nvPicPr>
        <p:blipFill>
          <a:blip r:embed="rId4"/>
          <a:srcRect r="20578"/>
          <a:stretch>
            <a:fillRect/>
          </a:stretch>
        </p:blipFill>
        <p:spPr>
          <a:xfrm>
            <a:off x="12562609" y="732135"/>
            <a:ext cx="5145354" cy="3239254"/>
          </a:xfrm>
          <a:prstGeom prst="rect">
            <a:avLst/>
          </a:prstGeom>
        </p:spPr>
      </p:pic>
      <p:sp>
        <p:nvSpPr>
          <p:cNvPr id="4" name="TextBox 4"/>
          <p:cNvSpPr txBox="1"/>
          <p:nvPr/>
        </p:nvSpPr>
        <p:spPr>
          <a:xfrm>
            <a:off x="1473875" y="7275319"/>
            <a:ext cx="4693192" cy="6090325"/>
          </a:xfrm>
          <a:prstGeom prst="rect">
            <a:avLst/>
          </a:prstGeom>
        </p:spPr>
        <p:txBody>
          <a:bodyPr lIns="0" tIns="0" rIns="0" bIns="0" rtlCol="0" anchor="t">
            <a:spAutoFit/>
          </a:bodyPr>
          <a:lstStyle/>
          <a:p>
            <a:pPr>
              <a:lnSpc>
                <a:spcPts val="5039"/>
              </a:lnSpc>
            </a:pPr>
            <a:endParaRPr/>
          </a:p>
          <a:p>
            <a:pPr>
              <a:lnSpc>
                <a:spcPts val="3920"/>
              </a:lnSpc>
            </a:pPr>
            <a:endParaRPr/>
          </a:p>
          <a:p>
            <a:pPr>
              <a:lnSpc>
                <a:spcPts val="3920"/>
              </a:lnSpc>
            </a:pPr>
            <a:endParaRPr/>
          </a:p>
          <a:p>
            <a:pPr>
              <a:lnSpc>
                <a:spcPts val="3920"/>
              </a:lnSpc>
            </a:pPr>
            <a:endParaRPr/>
          </a:p>
          <a:p>
            <a:pPr>
              <a:lnSpc>
                <a:spcPts val="3920"/>
              </a:lnSpc>
            </a:pPr>
            <a:endParaRPr/>
          </a:p>
          <a:p>
            <a:pPr>
              <a:lnSpc>
                <a:spcPts val="3920"/>
              </a:lnSpc>
            </a:pPr>
            <a:endParaRPr/>
          </a:p>
          <a:p>
            <a:pPr>
              <a:lnSpc>
                <a:spcPts val="3920"/>
              </a:lnSpc>
            </a:pPr>
            <a:endParaRPr/>
          </a:p>
          <a:p>
            <a:pPr marL="604520" lvl="1" indent="-302260">
              <a:lnSpc>
                <a:spcPts val="3920"/>
              </a:lnSpc>
              <a:buFont typeface="Arial"/>
              <a:buChar char="•"/>
            </a:pPr>
            <a:r>
              <a:rPr lang="en-US" sz="2800">
                <a:solidFill>
                  <a:srgbClr val="0E0E0E"/>
                </a:solidFill>
                <a:latin typeface="Source Serif Pro"/>
              </a:rPr>
              <a:t>Menstrual underwear: Small study showed 11/17 products tested positive for fluorine.</a:t>
            </a:r>
          </a:p>
          <a:p>
            <a:pPr marL="0" lvl="0" indent="0" algn="l">
              <a:lnSpc>
                <a:spcPts val="3920"/>
              </a:lnSpc>
              <a:spcBef>
                <a:spcPct val="0"/>
              </a:spcBef>
            </a:pPr>
            <a:endParaRPr lang="en-US" sz="2800">
              <a:solidFill>
                <a:srgbClr val="0E0E0E"/>
              </a:solidFill>
              <a:latin typeface="Source Serif Pro"/>
            </a:endParaRPr>
          </a:p>
        </p:txBody>
      </p:sp>
      <p:sp>
        <p:nvSpPr>
          <p:cNvPr id="5" name="TextBox 5"/>
          <p:cNvSpPr txBox="1"/>
          <p:nvPr/>
        </p:nvSpPr>
        <p:spPr>
          <a:xfrm>
            <a:off x="295905" y="571500"/>
            <a:ext cx="9892028" cy="914400"/>
          </a:xfrm>
          <a:prstGeom prst="rect">
            <a:avLst/>
          </a:prstGeom>
        </p:spPr>
        <p:txBody>
          <a:bodyPr lIns="0" tIns="0" rIns="0" bIns="0" rtlCol="0" anchor="t">
            <a:spAutoFit/>
          </a:bodyPr>
          <a:lstStyle/>
          <a:p>
            <a:pPr marL="0" lvl="0" indent="0">
              <a:lnSpc>
                <a:spcPts val="7200"/>
              </a:lnSpc>
            </a:pPr>
            <a:r>
              <a:rPr lang="en-US" sz="6000" spc="-60">
                <a:solidFill>
                  <a:srgbClr val="0E0E0E"/>
                </a:solidFill>
                <a:latin typeface="Source Serif Pro Bold"/>
              </a:rPr>
              <a:t>Personal care products</a:t>
            </a:r>
          </a:p>
        </p:txBody>
      </p:sp>
      <p:sp>
        <p:nvSpPr>
          <p:cNvPr id="6" name="TextBox 6"/>
          <p:cNvSpPr txBox="1"/>
          <p:nvPr/>
        </p:nvSpPr>
        <p:spPr>
          <a:xfrm>
            <a:off x="449444" y="1633997"/>
            <a:ext cx="11975586" cy="10814706"/>
          </a:xfrm>
          <a:prstGeom prst="rect">
            <a:avLst/>
          </a:prstGeom>
        </p:spPr>
        <p:txBody>
          <a:bodyPr lIns="0" tIns="0" rIns="0" bIns="0" rtlCol="0" anchor="t">
            <a:spAutoFit/>
          </a:bodyPr>
          <a:lstStyle/>
          <a:p>
            <a:pPr>
              <a:lnSpc>
                <a:spcPts val="5038"/>
              </a:lnSpc>
            </a:pPr>
            <a:r>
              <a:rPr lang="en-US" sz="3599">
                <a:solidFill>
                  <a:srgbClr val="0E0E0E"/>
                </a:solidFill>
                <a:latin typeface="Source Serif Pro"/>
              </a:rPr>
              <a:t>Avoid </a:t>
            </a:r>
            <a:r>
              <a:rPr lang="en-US" sz="3599">
                <a:solidFill>
                  <a:srgbClr val="0085A1"/>
                </a:solidFill>
                <a:latin typeface="Source Serif Pro Bold"/>
              </a:rPr>
              <a:t>cosmetics </a:t>
            </a:r>
            <a:r>
              <a:rPr lang="en-US" sz="3599">
                <a:solidFill>
                  <a:srgbClr val="0E0E0E"/>
                </a:solidFill>
                <a:latin typeface="Source Serif Pro"/>
              </a:rPr>
              <a:t>with PTFE &amp; ingredients that start with "perfluoro-"-  </a:t>
            </a:r>
          </a:p>
          <a:p>
            <a:pPr>
              <a:lnSpc>
                <a:spcPts val="5038"/>
              </a:lnSpc>
            </a:pPr>
            <a:endParaRPr lang="en-US" sz="3599">
              <a:solidFill>
                <a:srgbClr val="0E0E0E"/>
              </a:solidFill>
              <a:latin typeface="Source Serif Pro"/>
            </a:endParaRPr>
          </a:p>
          <a:p>
            <a:pPr>
              <a:lnSpc>
                <a:spcPts val="5038"/>
              </a:lnSpc>
            </a:pPr>
            <a:r>
              <a:rPr lang="en-US" sz="3599">
                <a:solidFill>
                  <a:srgbClr val="0E0E0E"/>
                </a:solidFill>
                <a:latin typeface="Source Serif Pro"/>
              </a:rPr>
              <a:t>Most cosmetics with PFAS not labelled.</a:t>
            </a:r>
          </a:p>
          <a:p>
            <a:pPr marL="777062" lvl="1" indent="-388531">
              <a:lnSpc>
                <a:spcPts val="5038"/>
              </a:lnSpc>
              <a:buFont typeface="Arial"/>
              <a:buChar char="•"/>
            </a:pPr>
            <a:r>
              <a:rPr lang="en-US" sz="3599">
                <a:solidFill>
                  <a:srgbClr val="0E0E0E"/>
                </a:solidFill>
                <a:latin typeface="Source Serif Pro"/>
              </a:rPr>
              <a:t> Words to look for: long-lasting, waterproof, esp. mascara, foundation, lipstick </a:t>
            </a:r>
          </a:p>
          <a:p>
            <a:pPr>
              <a:lnSpc>
                <a:spcPts val="5038"/>
              </a:lnSpc>
            </a:pPr>
            <a:r>
              <a:rPr lang="en-US" sz="3599">
                <a:solidFill>
                  <a:srgbClr val="0E0E0E"/>
                </a:solidFill>
                <a:latin typeface="Source Serif Pro"/>
              </a:rPr>
              <a:t>     </a:t>
            </a:r>
            <a:r>
              <a:rPr lang="en-US" sz="3599">
                <a:solidFill>
                  <a:srgbClr val="532F6E"/>
                </a:solidFill>
                <a:latin typeface="Source Serif Pro Bold"/>
              </a:rPr>
              <a:t>   https://www.ewg.org/skindeep/</a:t>
            </a:r>
          </a:p>
          <a:p>
            <a:pPr>
              <a:lnSpc>
                <a:spcPts val="5038"/>
              </a:lnSpc>
            </a:pPr>
            <a:endParaRPr lang="en-US" sz="3599">
              <a:solidFill>
                <a:srgbClr val="532F6E"/>
              </a:solidFill>
              <a:latin typeface="Source Serif Pro Bold"/>
            </a:endParaRPr>
          </a:p>
          <a:p>
            <a:pPr>
              <a:lnSpc>
                <a:spcPts val="5038"/>
              </a:lnSpc>
            </a:pPr>
            <a:r>
              <a:rPr lang="en-US" sz="3599">
                <a:solidFill>
                  <a:srgbClr val="0E0E0E"/>
                </a:solidFill>
                <a:latin typeface="Source Serif Pro"/>
              </a:rPr>
              <a:t>Major </a:t>
            </a:r>
            <a:r>
              <a:rPr lang="en-US" sz="3599">
                <a:solidFill>
                  <a:srgbClr val="0085A1"/>
                </a:solidFill>
                <a:latin typeface="Source Serif Pro Bold"/>
              </a:rPr>
              <a:t>dental floss </a:t>
            </a:r>
            <a:r>
              <a:rPr lang="en-US" sz="3599">
                <a:solidFill>
                  <a:srgbClr val="0E0E0E"/>
                </a:solidFill>
                <a:latin typeface="Source Serif Pro"/>
              </a:rPr>
              <a:t>brands have PFAS.</a:t>
            </a:r>
          </a:p>
          <a:p>
            <a:pPr marL="777062" lvl="1" indent="-388531">
              <a:lnSpc>
                <a:spcPts val="5038"/>
              </a:lnSpc>
              <a:buFont typeface="Arial"/>
              <a:buChar char="•"/>
            </a:pPr>
            <a:r>
              <a:rPr lang="en-US" sz="3599">
                <a:solidFill>
                  <a:srgbClr val="0E0E0E"/>
                </a:solidFill>
                <a:latin typeface="Source Serif Pro"/>
              </a:rPr>
              <a:t> </a:t>
            </a:r>
            <a:r>
              <a:rPr lang="en-US" sz="3599">
                <a:solidFill>
                  <a:srgbClr val="532F6E"/>
                </a:solidFill>
                <a:latin typeface="Source Serif Pro Bold"/>
              </a:rPr>
              <a:t>https://pfascentral.org/pfas-free-products/</a:t>
            </a:r>
            <a:r>
              <a:rPr lang="en-US" sz="3599">
                <a:solidFill>
                  <a:srgbClr val="0085A1"/>
                </a:solidFill>
                <a:latin typeface="Source Serif Pro Bold"/>
              </a:rPr>
              <a:t> </a:t>
            </a:r>
            <a:r>
              <a:rPr lang="en-US" sz="3599">
                <a:solidFill>
                  <a:srgbClr val="0E0E0E"/>
                </a:solidFill>
                <a:latin typeface="Source Serif Pro"/>
              </a:rPr>
              <a:t>or </a:t>
            </a:r>
          </a:p>
          <a:p>
            <a:pPr>
              <a:lnSpc>
                <a:spcPts val="5038"/>
              </a:lnSpc>
            </a:pPr>
            <a:endParaRPr lang="en-US" sz="3599">
              <a:solidFill>
                <a:srgbClr val="0E0E0E"/>
              </a:solidFill>
              <a:latin typeface="Source Serif Pro"/>
            </a:endParaRPr>
          </a:p>
          <a:p>
            <a:pPr>
              <a:lnSpc>
                <a:spcPts val="5038"/>
              </a:lnSpc>
            </a:pPr>
            <a:r>
              <a:rPr lang="en-US" sz="3599">
                <a:solidFill>
                  <a:srgbClr val="0085A1"/>
                </a:solidFill>
                <a:latin typeface="Source Serif Pro Bold"/>
              </a:rPr>
              <a:t>"Period underwear" often has PFAS.  </a:t>
            </a:r>
          </a:p>
          <a:p>
            <a:pPr>
              <a:lnSpc>
                <a:spcPts val="5038"/>
              </a:lnSpc>
            </a:pPr>
            <a:r>
              <a:rPr lang="en-US" sz="3599">
                <a:solidFill>
                  <a:srgbClr val="0085A1"/>
                </a:solidFill>
                <a:latin typeface="Source Serif Pro Bold"/>
              </a:rPr>
              <a:t> </a:t>
            </a:r>
            <a:r>
              <a:rPr lang="en-US" sz="3599">
                <a:solidFill>
                  <a:srgbClr val="000000"/>
                </a:solidFill>
                <a:latin typeface="Source Serif Pro"/>
              </a:rPr>
              <a:t> www.madesafe.org</a:t>
            </a:r>
          </a:p>
          <a:p>
            <a:pPr>
              <a:lnSpc>
                <a:spcPts val="5038"/>
              </a:lnSpc>
            </a:pPr>
            <a:endParaRPr lang="en-US" sz="3599">
              <a:solidFill>
                <a:srgbClr val="000000"/>
              </a:solidFill>
              <a:latin typeface="Source Serif Pro"/>
            </a:endParaRPr>
          </a:p>
          <a:p>
            <a:pPr>
              <a:lnSpc>
                <a:spcPts val="5038"/>
              </a:lnSpc>
            </a:pPr>
            <a:endParaRPr lang="en-US" sz="3599">
              <a:solidFill>
                <a:srgbClr val="000000"/>
              </a:solidFill>
              <a:latin typeface="Source Serif Pro"/>
            </a:endParaRPr>
          </a:p>
          <a:p>
            <a:pPr>
              <a:lnSpc>
                <a:spcPts val="5038"/>
              </a:lnSpc>
            </a:pPr>
            <a:endParaRPr lang="en-US" sz="3599">
              <a:solidFill>
                <a:srgbClr val="000000"/>
              </a:solidFill>
              <a:latin typeface="Source Serif Pro"/>
            </a:endParaRPr>
          </a:p>
          <a:p>
            <a:pPr algn="l">
              <a:lnSpc>
                <a:spcPts val="5038"/>
              </a:lnSpc>
              <a:spcBef>
                <a:spcPct val="0"/>
              </a:spcBef>
            </a:pPr>
            <a:endParaRPr lang="en-US" sz="3599">
              <a:solidFill>
                <a:srgbClr val="000000"/>
              </a:solidFill>
              <a:latin typeface="Source Serif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4055" b="19496"/>
          <a:stretch>
            <a:fillRect/>
          </a:stretch>
        </p:blipFill>
        <p:spPr>
          <a:xfrm>
            <a:off x="8345605" y="499364"/>
            <a:ext cx="9146950" cy="9165421"/>
          </a:xfrm>
          <a:prstGeom prst="rect">
            <a:avLst/>
          </a:prstGeom>
        </p:spPr>
      </p:pic>
      <p:sp>
        <p:nvSpPr>
          <p:cNvPr id="3" name="TextBox 3"/>
          <p:cNvSpPr txBox="1"/>
          <p:nvPr/>
        </p:nvSpPr>
        <p:spPr>
          <a:xfrm>
            <a:off x="311232" y="245100"/>
            <a:ext cx="9382073" cy="914400"/>
          </a:xfrm>
          <a:prstGeom prst="rect">
            <a:avLst/>
          </a:prstGeom>
        </p:spPr>
        <p:txBody>
          <a:bodyPr lIns="0" tIns="0" rIns="0" bIns="0" rtlCol="0" anchor="t">
            <a:spAutoFit/>
          </a:bodyPr>
          <a:lstStyle/>
          <a:p>
            <a:pPr marL="0" lvl="0" indent="0" algn="l">
              <a:lnSpc>
                <a:spcPts val="7200"/>
              </a:lnSpc>
            </a:pPr>
            <a:r>
              <a:rPr lang="en-US" sz="6000" spc="-60">
                <a:solidFill>
                  <a:srgbClr val="0E0E0E"/>
                </a:solidFill>
                <a:latin typeface="Source Serif Pro Bold"/>
              </a:rPr>
              <a:t>Cookware</a:t>
            </a:r>
          </a:p>
        </p:txBody>
      </p:sp>
      <p:sp>
        <p:nvSpPr>
          <p:cNvPr id="4" name="TextBox 4"/>
          <p:cNvSpPr txBox="1"/>
          <p:nvPr/>
        </p:nvSpPr>
        <p:spPr>
          <a:xfrm>
            <a:off x="311232" y="1323134"/>
            <a:ext cx="7791914" cy="9763645"/>
          </a:xfrm>
          <a:prstGeom prst="rect">
            <a:avLst/>
          </a:prstGeom>
        </p:spPr>
        <p:txBody>
          <a:bodyPr lIns="0" tIns="0" rIns="0" bIns="0" rtlCol="0" anchor="t">
            <a:spAutoFit/>
          </a:bodyPr>
          <a:lstStyle/>
          <a:p>
            <a:pPr>
              <a:lnSpc>
                <a:spcPts val="5154"/>
              </a:lnSpc>
            </a:pPr>
            <a:r>
              <a:rPr lang="en-US" sz="3681">
                <a:solidFill>
                  <a:srgbClr val="0085A1"/>
                </a:solidFill>
                <a:latin typeface="Source Serif Pro Bold"/>
              </a:rPr>
              <a:t>Most non-stick cookware has PFAS.</a:t>
            </a:r>
          </a:p>
          <a:p>
            <a:pPr>
              <a:lnSpc>
                <a:spcPts val="5154"/>
              </a:lnSpc>
            </a:pPr>
            <a:endParaRPr lang="en-US" sz="3681">
              <a:solidFill>
                <a:srgbClr val="0085A1"/>
              </a:solidFill>
              <a:latin typeface="Source Serif Pro Bold"/>
            </a:endParaRPr>
          </a:p>
          <a:p>
            <a:pPr>
              <a:lnSpc>
                <a:spcPts val="5154"/>
              </a:lnSpc>
            </a:pPr>
            <a:r>
              <a:rPr lang="en-US" sz="3681">
                <a:solidFill>
                  <a:srgbClr val="0085A1"/>
                </a:solidFill>
                <a:latin typeface="Source Serif Pro Bold"/>
              </a:rPr>
              <a:t>Don't fall for: </a:t>
            </a:r>
            <a:r>
              <a:rPr lang="en-US" sz="3681">
                <a:solidFill>
                  <a:srgbClr val="000000"/>
                </a:solidFill>
                <a:latin typeface="Source Serif Pro"/>
              </a:rPr>
              <a:t>"</a:t>
            </a:r>
            <a:r>
              <a:rPr lang="en-US" sz="3681">
                <a:solidFill>
                  <a:srgbClr val="0E0E0E"/>
                </a:solidFill>
                <a:latin typeface="Source Serif Pro"/>
              </a:rPr>
              <a:t>PFOA, PFOS-free"</a:t>
            </a:r>
          </a:p>
          <a:p>
            <a:pPr>
              <a:lnSpc>
                <a:spcPts val="5154"/>
              </a:lnSpc>
            </a:pPr>
            <a:endParaRPr lang="en-US" sz="3681">
              <a:solidFill>
                <a:srgbClr val="0E0E0E"/>
              </a:solidFill>
              <a:latin typeface="Source Serif Pro"/>
            </a:endParaRPr>
          </a:p>
          <a:p>
            <a:pPr>
              <a:lnSpc>
                <a:spcPts val="5154"/>
              </a:lnSpc>
            </a:pPr>
            <a:r>
              <a:rPr lang="en-US" sz="3681">
                <a:solidFill>
                  <a:srgbClr val="0E0E0E"/>
                </a:solidFill>
                <a:latin typeface="Source Serif Pro"/>
              </a:rPr>
              <a:t>Some use bisphenol A.  Small number of companies make silicone enamel options.</a:t>
            </a:r>
          </a:p>
          <a:p>
            <a:pPr>
              <a:lnSpc>
                <a:spcPts val="5154"/>
              </a:lnSpc>
            </a:pPr>
            <a:endParaRPr lang="en-US" sz="3681">
              <a:solidFill>
                <a:srgbClr val="0E0E0E"/>
              </a:solidFill>
              <a:latin typeface="Source Serif Pro"/>
            </a:endParaRPr>
          </a:p>
          <a:p>
            <a:pPr>
              <a:lnSpc>
                <a:spcPts val="5154"/>
              </a:lnSpc>
            </a:pPr>
            <a:r>
              <a:rPr lang="en-US" sz="3681">
                <a:solidFill>
                  <a:srgbClr val="0085A1"/>
                </a:solidFill>
                <a:latin typeface="Source Serif Pro Bold"/>
              </a:rPr>
              <a:t>Uncoated  is best. </a:t>
            </a:r>
            <a:r>
              <a:rPr lang="en-US" sz="3681">
                <a:solidFill>
                  <a:srgbClr val="0E0E0E"/>
                </a:solidFill>
                <a:latin typeface="Source Serif Pro"/>
              </a:rPr>
              <a:t>Cast iron, stoneware, glass, stainless steel</a:t>
            </a:r>
          </a:p>
          <a:p>
            <a:pPr>
              <a:lnSpc>
                <a:spcPts val="5154"/>
              </a:lnSpc>
            </a:pPr>
            <a:endParaRPr lang="en-US" sz="3681">
              <a:solidFill>
                <a:srgbClr val="0E0E0E"/>
              </a:solidFill>
              <a:latin typeface="Source Serif Pro"/>
            </a:endParaRPr>
          </a:p>
          <a:p>
            <a:pPr>
              <a:lnSpc>
                <a:spcPts val="5154"/>
              </a:lnSpc>
            </a:pPr>
            <a:r>
              <a:rPr lang="en-US" sz="3681">
                <a:solidFill>
                  <a:srgbClr val="0085A1"/>
                </a:solidFill>
                <a:latin typeface="Source Serif Pro Bold"/>
              </a:rPr>
              <a:t>More info:</a:t>
            </a:r>
          </a:p>
          <a:p>
            <a:pPr>
              <a:lnSpc>
                <a:spcPts val="5154"/>
              </a:lnSpc>
            </a:pPr>
            <a:r>
              <a:rPr lang="en-US" sz="3681">
                <a:solidFill>
                  <a:srgbClr val="0E0E0E"/>
                </a:solidFill>
                <a:latin typeface="Source Serif Pro"/>
              </a:rPr>
              <a:t>www.ecocenter.org</a:t>
            </a:r>
          </a:p>
          <a:p>
            <a:pPr>
              <a:lnSpc>
                <a:spcPts val="5154"/>
              </a:lnSpc>
            </a:pPr>
            <a:endParaRPr lang="en-US" sz="3681">
              <a:solidFill>
                <a:srgbClr val="0E0E0E"/>
              </a:solidFill>
              <a:latin typeface="Source Serif Pro"/>
            </a:endParaRPr>
          </a:p>
          <a:p>
            <a:pPr algn="ctr">
              <a:lnSpc>
                <a:spcPts val="5154"/>
              </a:lnSpc>
            </a:pPr>
            <a:endParaRPr lang="en-US" sz="3681">
              <a:solidFill>
                <a:srgbClr val="0E0E0E"/>
              </a:solidFill>
              <a:latin typeface="Source Serif Pro"/>
            </a:endParaRPr>
          </a:p>
        </p:txBody>
      </p:sp>
      <p:sp>
        <p:nvSpPr>
          <p:cNvPr id="5" name="TextBox 5"/>
          <p:cNvSpPr txBox="1"/>
          <p:nvPr/>
        </p:nvSpPr>
        <p:spPr>
          <a:xfrm>
            <a:off x="11972364" y="9626685"/>
            <a:ext cx="5286936" cy="396239"/>
          </a:xfrm>
          <a:prstGeom prst="rect">
            <a:avLst/>
          </a:prstGeom>
        </p:spPr>
        <p:txBody>
          <a:bodyPr lIns="0" tIns="0" rIns="0" bIns="0" rtlCol="0" anchor="t">
            <a:spAutoFit/>
          </a:bodyPr>
          <a:lstStyle/>
          <a:p>
            <a:pPr algn="r">
              <a:lnSpc>
                <a:spcPts val="3360"/>
              </a:lnSpc>
            </a:pPr>
            <a:r>
              <a:rPr lang="en-US" sz="2400">
                <a:solidFill>
                  <a:srgbClr val="000000"/>
                </a:solidFill>
                <a:latin typeface="Open Sans Light Bold Italics"/>
              </a:rPr>
              <a:t>Image Source: </a:t>
            </a:r>
            <a:r>
              <a:rPr lang="en-US" sz="2400">
                <a:solidFill>
                  <a:srgbClr val="000000"/>
                </a:solidFill>
                <a:latin typeface="Open Sans Light Italics"/>
              </a:rPr>
              <a:t>Ecology Cente</a:t>
            </a:r>
            <a:r>
              <a:rPr lang="en-US" sz="2400">
                <a:solidFill>
                  <a:srgbClr val="000000"/>
                </a:solidFill>
                <a:latin typeface="Open Sans Light"/>
              </a:rPr>
              <a:t>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2117" y="4876789"/>
            <a:ext cx="8151938" cy="2525554"/>
          </a:xfrm>
          <a:prstGeom prst="rect">
            <a:avLst/>
          </a:prstGeom>
        </p:spPr>
        <p:txBody>
          <a:bodyPr lIns="0" tIns="0" rIns="0" bIns="0" rtlCol="0" anchor="t">
            <a:spAutoFit/>
          </a:bodyPr>
          <a:lstStyle/>
          <a:p>
            <a:pPr algn="ctr">
              <a:lnSpc>
                <a:spcPts val="5039"/>
              </a:lnSpc>
            </a:pPr>
            <a:endParaRPr/>
          </a:p>
          <a:p>
            <a:pPr algn="ctr">
              <a:lnSpc>
                <a:spcPts val="5039"/>
              </a:lnSpc>
            </a:pPr>
            <a:r>
              <a:rPr lang="en-US" sz="3599">
                <a:solidFill>
                  <a:srgbClr val="000000"/>
                </a:solidFill>
                <a:latin typeface="Source Serif Pro"/>
              </a:rPr>
              <a:t>Materials developed under a grant from the Toxics Use Reduction Institute, UMASS Lowell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717381" y="2517809"/>
            <a:ext cx="7581772" cy="4891466"/>
          </a:xfrm>
          <a:prstGeom prst="rect">
            <a:avLst/>
          </a:prstGeom>
        </p:spPr>
      </p:pic>
      <p:sp>
        <p:nvSpPr>
          <p:cNvPr id="3" name="TextBox 3"/>
          <p:cNvSpPr txBox="1"/>
          <p:nvPr/>
        </p:nvSpPr>
        <p:spPr>
          <a:xfrm>
            <a:off x="494160" y="1851987"/>
            <a:ext cx="11444751" cy="9538335"/>
          </a:xfrm>
          <a:prstGeom prst="rect">
            <a:avLst/>
          </a:prstGeom>
        </p:spPr>
        <p:txBody>
          <a:bodyPr lIns="0" tIns="0" rIns="0" bIns="0" rtlCol="0" anchor="t">
            <a:spAutoFit/>
          </a:bodyPr>
          <a:lstStyle/>
          <a:p>
            <a:pPr>
              <a:lnSpc>
                <a:spcPts val="5040"/>
              </a:lnSpc>
            </a:pPr>
            <a:r>
              <a:rPr lang="en-US" sz="3600" dirty="0">
                <a:solidFill>
                  <a:srgbClr val="0085A1"/>
                </a:solidFill>
                <a:latin typeface="Source Serif Pro Bold"/>
              </a:rPr>
              <a:t>PRODUCTS: </a:t>
            </a:r>
            <a:r>
              <a:rPr lang="en-US" sz="3600" dirty="0">
                <a:solidFill>
                  <a:srgbClr val="000000"/>
                </a:solidFill>
                <a:latin typeface="Source Serif Pro"/>
              </a:rPr>
              <a:t>Require</a:t>
            </a:r>
            <a:r>
              <a:rPr lang="en-US" sz="3600" dirty="0">
                <a:solidFill>
                  <a:srgbClr val="000000"/>
                </a:solidFill>
                <a:latin typeface="Source Serif Pro Bold"/>
              </a:rPr>
              <a:t> transparency/disclosure;</a:t>
            </a:r>
          </a:p>
          <a:p>
            <a:pPr>
              <a:lnSpc>
                <a:spcPts val="5040"/>
              </a:lnSpc>
            </a:pPr>
            <a:r>
              <a:rPr lang="en-US" sz="3600" dirty="0">
                <a:solidFill>
                  <a:srgbClr val="000000"/>
                </a:solidFill>
                <a:latin typeface="Source Serif Pro"/>
              </a:rPr>
              <a:t>                         </a:t>
            </a:r>
            <a:r>
              <a:rPr lang="en-US" sz="3600" dirty="0">
                <a:solidFill>
                  <a:srgbClr val="000000"/>
                </a:solidFill>
                <a:latin typeface="Source Serif Pro Bold"/>
              </a:rPr>
              <a:t>Ban PFAS in </a:t>
            </a:r>
            <a:r>
              <a:rPr lang="en-US" sz="3600" dirty="0">
                <a:solidFill>
                  <a:srgbClr val="000000"/>
                </a:solidFill>
                <a:latin typeface="Source Serif Pro"/>
              </a:rPr>
              <a:t>some or all </a:t>
            </a:r>
            <a:r>
              <a:rPr lang="en-US" sz="3600" dirty="0">
                <a:solidFill>
                  <a:srgbClr val="000000"/>
                </a:solidFill>
                <a:latin typeface="Source Serif Pro Bold"/>
              </a:rPr>
              <a:t>products.</a:t>
            </a:r>
          </a:p>
          <a:p>
            <a:pPr>
              <a:lnSpc>
                <a:spcPts val="5040"/>
              </a:lnSpc>
            </a:pPr>
            <a:endParaRPr lang="en-US" sz="3600" dirty="0">
              <a:solidFill>
                <a:srgbClr val="000000"/>
              </a:solidFill>
              <a:latin typeface="Source Serif Pro Bold"/>
            </a:endParaRPr>
          </a:p>
          <a:p>
            <a:pPr>
              <a:lnSpc>
                <a:spcPts val="5040"/>
              </a:lnSpc>
            </a:pPr>
            <a:r>
              <a:rPr lang="en-US" sz="3600" dirty="0">
                <a:solidFill>
                  <a:srgbClr val="0085A1"/>
                </a:solidFill>
                <a:latin typeface="Source Serif Pro Bold"/>
              </a:rPr>
              <a:t>WATER:   </a:t>
            </a:r>
            <a:r>
              <a:rPr lang="en-US" sz="3600" dirty="0">
                <a:solidFill>
                  <a:srgbClr val="000000"/>
                </a:solidFill>
                <a:latin typeface="Source Serif Pro Bold"/>
              </a:rPr>
              <a:t>      </a:t>
            </a:r>
            <a:r>
              <a:rPr lang="en-US" sz="3600" dirty="0">
                <a:solidFill>
                  <a:srgbClr val="000000"/>
                </a:solidFill>
                <a:latin typeface="Source Serif Pro"/>
              </a:rPr>
              <a:t>Set</a:t>
            </a:r>
            <a:r>
              <a:rPr lang="en-US" sz="3600" dirty="0">
                <a:solidFill>
                  <a:srgbClr val="000000"/>
                </a:solidFill>
                <a:latin typeface="Source Serif Pro Bold"/>
              </a:rPr>
              <a:t> Maximum Contaminant Levels </a:t>
            </a:r>
          </a:p>
          <a:p>
            <a:pPr>
              <a:lnSpc>
                <a:spcPts val="5040"/>
              </a:lnSpc>
            </a:pPr>
            <a:r>
              <a:rPr lang="en-US" sz="3600" dirty="0">
                <a:solidFill>
                  <a:srgbClr val="000000"/>
                </a:solidFill>
                <a:latin typeface="Source Serif Pro Bold"/>
              </a:rPr>
              <a:t>                           </a:t>
            </a:r>
            <a:r>
              <a:rPr lang="en-US" sz="3600" dirty="0">
                <a:solidFill>
                  <a:srgbClr val="000000"/>
                </a:solidFill>
                <a:latin typeface="Source Serif Pro"/>
              </a:rPr>
              <a:t>for water;</a:t>
            </a:r>
          </a:p>
          <a:p>
            <a:pPr>
              <a:lnSpc>
                <a:spcPts val="5040"/>
              </a:lnSpc>
            </a:pPr>
            <a:r>
              <a:rPr lang="en-US" sz="3600" dirty="0">
                <a:solidFill>
                  <a:srgbClr val="000000"/>
                </a:solidFill>
                <a:latin typeface="Source Serif Pro"/>
              </a:rPr>
              <a:t>                         Fund </a:t>
            </a:r>
            <a:r>
              <a:rPr lang="en-US" sz="3600" dirty="0">
                <a:solidFill>
                  <a:srgbClr val="000000"/>
                </a:solidFill>
                <a:latin typeface="Source Serif Pro Bold"/>
              </a:rPr>
              <a:t>water testing and treatment.</a:t>
            </a:r>
          </a:p>
          <a:p>
            <a:pPr>
              <a:lnSpc>
                <a:spcPts val="5040"/>
              </a:lnSpc>
            </a:pPr>
            <a:endParaRPr lang="en-US" sz="3600" dirty="0">
              <a:solidFill>
                <a:srgbClr val="000000"/>
              </a:solidFill>
              <a:latin typeface="Source Serif Pro Bold"/>
            </a:endParaRPr>
          </a:p>
          <a:p>
            <a:pPr>
              <a:lnSpc>
                <a:spcPts val="5040"/>
              </a:lnSpc>
            </a:pPr>
            <a:r>
              <a:rPr lang="en-US" sz="3600" dirty="0">
                <a:solidFill>
                  <a:srgbClr val="0085A1"/>
                </a:solidFill>
                <a:latin typeface="Source Serif Pro Bold"/>
              </a:rPr>
              <a:t>DISPOSAL:</a:t>
            </a:r>
            <a:r>
              <a:rPr lang="en-US" sz="3600" dirty="0">
                <a:solidFill>
                  <a:srgbClr val="000000"/>
                </a:solidFill>
                <a:latin typeface="Source Serif Pro Bold"/>
              </a:rPr>
              <a:t>    </a:t>
            </a:r>
            <a:r>
              <a:rPr lang="en-US" sz="3600" dirty="0">
                <a:solidFill>
                  <a:srgbClr val="000000"/>
                </a:solidFill>
                <a:latin typeface="Source Serif Pro"/>
              </a:rPr>
              <a:t>Restrict disposal options: </a:t>
            </a:r>
            <a:r>
              <a:rPr lang="en-US" sz="3600" dirty="0">
                <a:solidFill>
                  <a:srgbClr val="000000"/>
                </a:solidFill>
                <a:latin typeface="Source Serif Pro Bold"/>
              </a:rPr>
              <a:t>prohibit </a:t>
            </a:r>
          </a:p>
          <a:p>
            <a:pPr>
              <a:lnSpc>
                <a:spcPts val="5040"/>
              </a:lnSpc>
            </a:pPr>
            <a:r>
              <a:rPr lang="en-US" sz="3600" dirty="0">
                <a:solidFill>
                  <a:srgbClr val="000000"/>
                </a:solidFill>
                <a:latin typeface="Source Serif Pro Bold"/>
              </a:rPr>
              <a:t>                           incineration.</a:t>
            </a:r>
          </a:p>
          <a:p>
            <a:pPr>
              <a:lnSpc>
                <a:spcPts val="5040"/>
              </a:lnSpc>
            </a:pPr>
            <a:endParaRPr lang="en-US" sz="3600" dirty="0">
              <a:solidFill>
                <a:srgbClr val="000000"/>
              </a:solidFill>
              <a:latin typeface="Source Serif Pro Bold"/>
            </a:endParaRPr>
          </a:p>
          <a:p>
            <a:pPr>
              <a:lnSpc>
                <a:spcPts val="5040"/>
              </a:lnSpc>
            </a:pPr>
            <a:r>
              <a:rPr lang="en-US" sz="3600" dirty="0">
                <a:solidFill>
                  <a:srgbClr val="0085A1"/>
                </a:solidFill>
                <a:latin typeface="Source Serif Pro Bold"/>
              </a:rPr>
              <a:t>OTHER:   </a:t>
            </a:r>
            <a:r>
              <a:rPr lang="en-US" sz="3600" dirty="0">
                <a:solidFill>
                  <a:srgbClr val="000000"/>
                </a:solidFill>
                <a:latin typeface="Source Serif Pro Bold"/>
              </a:rPr>
              <a:t>       </a:t>
            </a:r>
            <a:r>
              <a:rPr lang="en-US" sz="3600" dirty="0">
                <a:solidFill>
                  <a:srgbClr val="000000"/>
                </a:solidFill>
                <a:latin typeface="Source Serif Pro"/>
              </a:rPr>
              <a:t>Take </a:t>
            </a:r>
            <a:r>
              <a:rPr lang="en-US" sz="3600" dirty="0">
                <a:solidFill>
                  <a:srgbClr val="000000"/>
                </a:solidFill>
                <a:latin typeface="Source Serif Pro Bold"/>
              </a:rPr>
              <a:t>legal action against manufacturers;</a:t>
            </a:r>
          </a:p>
          <a:p>
            <a:pPr>
              <a:lnSpc>
                <a:spcPts val="5040"/>
              </a:lnSpc>
            </a:pPr>
            <a:r>
              <a:rPr lang="en-US" sz="3600" dirty="0">
                <a:solidFill>
                  <a:srgbClr val="000000"/>
                </a:solidFill>
                <a:latin typeface="Source Serif Pro Bold"/>
              </a:rPr>
              <a:t>                           </a:t>
            </a:r>
            <a:r>
              <a:rPr lang="en-US" sz="3600" dirty="0">
                <a:solidFill>
                  <a:srgbClr val="000000"/>
                </a:solidFill>
                <a:latin typeface="Source Serif Pro"/>
              </a:rPr>
              <a:t>Fund </a:t>
            </a:r>
            <a:r>
              <a:rPr lang="en-US" sz="3600" dirty="0">
                <a:solidFill>
                  <a:srgbClr val="000000"/>
                </a:solidFill>
                <a:latin typeface="Source Serif Pro Bold"/>
              </a:rPr>
              <a:t>health and medical monitoring.</a:t>
            </a:r>
          </a:p>
          <a:p>
            <a:pPr>
              <a:lnSpc>
                <a:spcPts val="5040"/>
              </a:lnSpc>
            </a:pPr>
            <a:endParaRPr lang="en-US" sz="3600" dirty="0">
              <a:solidFill>
                <a:srgbClr val="000000"/>
              </a:solidFill>
              <a:latin typeface="Source Serif Pro Bold"/>
            </a:endParaRPr>
          </a:p>
          <a:p>
            <a:pPr>
              <a:lnSpc>
                <a:spcPts val="5040"/>
              </a:lnSpc>
              <a:spcBef>
                <a:spcPct val="0"/>
              </a:spcBef>
            </a:pPr>
            <a:endParaRPr lang="en-US" sz="3600" dirty="0">
              <a:solidFill>
                <a:srgbClr val="000000"/>
              </a:solidFill>
              <a:latin typeface="Source Serif Pro Bold"/>
            </a:endParaRPr>
          </a:p>
          <a:p>
            <a:pPr>
              <a:lnSpc>
                <a:spcPts val="5040"/>
              </a:lnSpc>
              <a:spcBef>
                <a:spcPct val="0"/>
              </a:spcBef>
            </a:pPr>
            <a:endParaRPr lang="en-US" sz="3600" dirty="0">
              <a:solidFill>
                <a:srgbClr val="000000"/>
              </a:solidFill>
              <a:latin typeface="Source Serif Pro Bold"/>
            </a:endParaRPr>
          </a:p>
        </p:txBody>
      </p:sp>
      <p:sp>
        <p:nvSpPr>
          <p:cNvPr id="4" name="TextBox 4"/>
          <p:cNvSpPr txBox="1"/>
          <p:nvPr/>
        </p:nvSpPr>
        <p:spPr>
          <a:xfrm>
            <a:off x="494160" y="189184"/>
            <a:ext cx="15848853" cy="1184275"/>
          </a:xfrm>
          <a:prstGeom prst="rect">
            <a:avLst/>
          </a:prstGeom>
        </p:spPr>
        <p:txBody>
          <a:bodyPr lIns="0" tIns="0" rIns="0" bIns="0" rtlCol="0" anchor="t">
            <a:spAutoFit/>
          </a:bodyPr>
          <a:lstStyle/>
          <a:p>
            <a:pPr>
              <a:lnSpc>
                <a:spcPts val="9799"/>
              </a:lnSpc>
            </a:pPr>
            <a:r>
              <a:rPr lang="en-US" sz="6999">
                <a:solidFill>
                  <a:srgbClr val="000000"/>
                </a:solidFill>
                <a:latin typeface="Source Serif Pro Bold"/>
              </a:rPr>
              <a:t>Governments can: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D6D5"/>
        </a:solidFill>
        <a:effectLst/>
      </p:bgPr>
    </p:bg>
    <p:spTree>
      <p:nvGrpSpPr>
        <p:cNvPr id="1" name=""/>
        <p:cNvGrpSpPr/>
        <p:nvPr/>
      </p:nvGrpSpPr>
      <p:grpSpPr>
        <a:xfrm>
          <a:off x="0" y="0"/>
          <a:ext cx="0" cy="0"/>
          <a:chOff x="0" y="0"/>
          <a:chExt cx="0" cy="0"/>
        </a:xfrm>
      </p:grpSpPr>
      <p:sp>
        <p:nvSpPr>
          <p:cNvPr id="2" name="TextBox 2"/>
          <p:cNvSpPr txBox="1"/>
          <p:nvPr/>
        </p:nvSpPr>
        <p:spPr>
          <a:xfrm>
            <a:off x="-209685" y="725339"/>
            <a:ext cx="12945971" cy="16799471"/>
          </a:xfrm>
          <a:prstGeom prst="rect">
            <a:avLst/>
          </a:prstGeom>
        </p:spPr>
        <p:txBody>
          <a:bodyPr lIns="0" tIns="0" rIns="0" bIns="0" rtlCol="0" anchor="t">
            <a:spAutoFit/>
          </a:bodyPr>
          <a:lstStyle/>
          <a:p>
            <a:pPr>
              <a:lnSpc>
                <a:spcPts val="5971"/>
              </a:lnSpc>
            </a:pPr>
            <a:endParaRPr dirty="0"/>
          </a:p>
          <a:p>
            <a:pPr>
              <a:lnSpc>
                <a:spcPts val="5971"/>
              </a:lnSpc>
            </a:pPr>
            <a:endParaRPr dirty="0"/>
          </a:p>
          <a:p>
            <a:pPr marL="769738" lvl="1" indent="-384869">
              <a:lnSpc>
                <a:spcPts val="4991"/>
              </a:lnSpc>
              <a:buFont typeface="Arial"/>
              <a:buChar char="•"/>
            </a:pPr>
            <a:r>
              <a:rPr lang="en-US" sz="3565" dirty="0">
                <a:solidFill>
                  <a:srgbClr val="0E0E0E"/>
                </a:solidFill>
                <a:latin typeface="Assistant Regular"/>
              </a:rPr>
              <a:t>PFAS: Where did they come from, </a:t>
            </a:r>
          </a:p>
          <a:p>
            <a:pPr>
              <a:lnSpc>
                <a:spcPts val="4991"/>
              </a:lnSpc>
            </a:pPr>
            <a:r>
              <a:rPr lang="en-US" sz="3565" dirty="0">
                <a:solidFill>
                  <a:srgbClr val="0E0E0E"/>
                </a:solidFill>
                <a:latin typeface="Assistant Regular"/>
              </a:rPr>
              <a:t>         what are they used in?</a:t>
            </a:r>
          </a:p>
          <a:p>
            <a:pPr>
              <a:lnSpc>
                <a:spcPts val="4991"/>
              </a:lnSpc>
            </a:pPr>
            <a:endParaRPr lang="en-US" sz="3565" dirty="0">
              <a:solidFill>
                <a:srgbClr val="0E0E0E"/>
              </a:solidFill>
              <a:latin typeface="Assistant Regular"/>
            </a:endParaRPr>
          </a:p>
          <a:p>
            <a:pPr marL="769738" lvl="1" indent="-384869">
              <a:lnSpc>
                <a:spcPts val="4991"/>
              </a:lnSpc>
              <a:buFont typeface="Arial"/>
              <a:buChar char="•"/>
            </a:pPr>
            <a:r>
              <a:rPr lang="en-US" sz="3565" dirty="0">
                <a:solidFill>
                  <a:srgbClr val="0E0E0E"/>
                </a:solidFill>
                <a:latin typeface="Arimo"/>
              </a:rPr>
              <a:t>Concerns about PFAS</a:t>
            </a:r>
          </a:p>
          <a:p>
            <a:pPr>
              <a:lnSpc>
                <a:spcPts val="4991"/>
              </a:lnSpc>
            </a:pPr>
            <a:endParaRPr lang="en-US" sz="3565" dirty="0">
              <a:solidFill>
                <a:srgbClr val="0E0E0E"/>
              </a:solidFill>
              <a:latin typeface="Arimo"/>
            </a:endParaRPr>
          </a:p>
          <a:p>
            <a:pPr marL="769738" lvl="1" indent="-384869">
              <a:lnSpc>
                <a:spcPts val="4991"/>
              </a:lnSpc>
              <a:buFont typeface="Arial"/>
              <a:buChar char="•"/>
            </a:pPr>
            <a:r>
              <a:rPr lang="en-US" sz="3565" dirty="0">
                <a:solidFill>
                  <a:srgbClr val="0E0E0E"/>
                </a:solidFill>
                <a:latin typeface="Arimo"/>
              </a:rPr>
              <a:t>PFAS and drinking water</a:t>
            </a:r>
          </a:p>
          <a:p>
            <a:pPr>
              <a:lnSpc>
                <a:spcPts val="4991"/>
              </a:lnSpc>
            </a:pPr>
            <a:endParaRPr lang="en-US" sz="3565" dirty="0">
              <a:solidFill>
                <a:srgbClr val="0E0E0E"/>
              </a:solidFill>
              <a:latin typeface="Arimo"/>
            </a:endParaRPr>
          </a:p>
          <a:p>
            <a:pPr marL="769738" lvl="1" indent="-384869">
              <a:lnSpc>
                <a:spcPts val="4991"/>
              </a:lnSpc>
              <a:buFont typeface="Arial"/>
              <a:buChar char="•"/>
            </a:pPr>
            <a:r>
              <a:rPr lang="en-US" sz="3565" dirty="0">
                <a:solidFill>
                  <a:srgbClr val="0E0E0E"/>
                </a:solidFill>
                <a:latin typeface="Assistant Regular"/>
              </a:rPr>
              <a:t>Reducing </a:t>
            </a:r>
            <a:r>
              <a:rPr lang="en-US" sz="3565" dirty="0">
                <a:latin typeface="Assistant Regular"/>
              </a:rPr>
              <a:t>use and </a:t>
            </a:r>
            <a:r>
              <a:rPr lang="en-US" sz="3565" dirty="0">
                <a:solidFill>
                  <a:srgbClr val="0E0E0E"/>
                </a:solidFill>
                <a:latin typeface="Assistant Regular"/>
              </a:rPr>
              <a:t>your exposure</a:t>
            </a:r>
          </a:p>
          <a:p>
            <a:pPr>
              <a:lnSpc>
                <a:spcPts val="4991"/>
              </a:lnSpc>
            </a:pPr>
            <a:r>
              <a:rPr lang="en-US" sz="3565" dirty="0">
                <a:solidFill>
                  <a:srgbClr val="0E0E0E"/>
                </a:solidFill>
                <a:latin typeface="Assistant Regular"/>
              </a:rPr>
              <a:t>         -water</a:t>
            </a:r>
          </a:p>
          <a:p>
            <a:pPr>
              <a:lnSpc>
                <a:spcPts val="4991"/>
              </a:lnSpc>
            </a:pPr>
            <a:r>
              <a:rPr lang="en-US" sz="3565" dirty="0">
                <a:solidFill>
                  <a:srgbClr val="0E0E0E"/>
                </a:solidFill>
                <a:latin typeface="Assistant Regular"/>
              </a:rPr>
              <a:t>        -consumer products</a:t>
            </a:r>
          </a:p>
          <a:p>
            <a:pPr>
              <a:lnSpc>
                <a:spcPts val="4991"/>
              </a:lnSpc>
            </a:pPr>
            <a:endParaRPr lang="en-US" sz="3565" dirty="0">
              <a:solidFill>
                <a:srgbClr val="0E0E0E"/>
              </a:solidFill>
              <a:latin typeface="Assistant Regular"/>
            </a:endParaRPr>
          </a:p>
          <a:p>
            <a:pPr marL="769738" lvl="1" indent="-384869">
              <a:lnSpc>
                <a:spcPts val="4991"/>
              </a:lnSpc>
              <a:buFont typeface="Arial"/>
              <a:buChar char="•"/>
            </a:pPr>
            <a:r>
              <a:rPr lang="en-US" sz="3565" dirty="0">
                <a:solidFill>
                  <a:srgbClr val="0E0E0E"/>
                </a:solidFill>
                <a:latin typeface="Assistant Regular"/>
              </a:rPr>
              <a:t>Government action</a:t>
            </a:r>
          </a:p>
          <a:p>
            <a:pPr>
              <a:lnSpc>
                <a:spcPts val="4991"/>
              </a:lnSpc>
            </a:pPr>
            <a:r>
              <a:rPr lang="en-US" sz="3565" dirty="0">
                <a:solidFill>
                  <a:srgbClr val="0E0E0E"/>
                </a:solidFill>
                <a:latin typeface="Assistant Regular"/>
              </a:rPr>
              <a:t>     </a:t>
            </a:r>
          </a:p>
          <a:p>
            <a:pPr>
              <a:lnSpc>
                <a:spcPts val="5971"/>
              </a:lnSpc>
            </a:pPr>
            <a:endParaRPr lang="en-US" sz="3565" dirty="0">
              <a:solidFill>
                <a:srgbClr val="0E0E0E"/>
              </a:solidFill>
              <a:latin typeface="Assistant Regular"/>
            </a:endParaRPr>
          </a:p>
          <a:p>
            <a:pPr>
              <a:lnSpc>
                <a:spcPts val="5971"/>
              </a:lnSpc>
            </a:pPr>
            <a:endParaRPr lang="en-US" sz="3565" dirty="0">
              <a:solidFill>
                <a:srgbClr val="0E0E0E"/>
              </a:solidFill>
              <a:latin typeface="Assistant Regular"/>
            </a:endParaRPr>
          </a:p>
          <a:p>
            <a:pPr>
              <a:lnSpc>
                <a:spcPts val="5971"/>
              </a:lnSpc>
            </a:pPr>
            <a:endParaRPr lang="en-US" sz="3565" dirty="0">
              <a:solidFill>
                <a:srgbClr val="0E0E0E"/>
              </a:solidFill>
              <a:latin typeface="Assistant Regular"/>
            </a:endParaRPr>
          </a:p>
          <a:p>
            <a:pPr>
              <a:lnSpc>
                <a:spcPts val="5971"/>
              </a:lnSpc>
            </a:pPr>
            <a:endParaRPr lang="en-US" sz="3565" dirty="0">
              <a:solidFill>
                <a:srgbClr val="0E0E0E"/>
              </a:solidFill>
              <a:latin typeface="Assistant Regular"/>
            </a:endParaRPr>
          </a:p>
          <a:p>
            <a:pPr>
              <a:lnSpc>
                <a:spcPts val="5971"/>
              </a:lnSpc>
            </a:pPr>
            <a:r>
              <a:rPr lang="en-US" sz="4265" dirty="0">
                <a:solidFill>
                  <a:srgbClr val="0E0E0E"/>
                </a:solidFill>
                <a:latin typeface="Assistant Regular"/>
              </a:rPr>
              <a:t>         </a:t>
            </a:r>
          </a:p>
          <a:p>
            <a:pPr>
              <a:lnSpc>
                <a:spcPts val="5971"/>
              </a:lnSpc>
            </a:pPr>
            <a:endParaRPr lang="en-US" sz="4265" dirty="0">
              <a:solidFill>
                <a:srgbClr val="0E0E0E"/>
              </a:solidFill>
              <a:latin typeface="Assistant Regular"/>
            </a:endParaRPr>
          </a:p>
          <a:p>
            <a:pPr>
              <a:lnSpc>
                <a:spcPts val="5971"/>
              </a:lnSpc>
            </a:pPr>
            <a:endParaRPr lang="en-US" sz="4265" dirty="0">
              <a:solidFill>
                <a:srgbClr val="0E0E0E"/>
              </a:solidFill>
              <a:latin typeface="Assistant Regular"/>
            </a:endParaRPr>
          </a:p>
          <a:p>
            <a:pPr>
              <a:lnSpc>
                <a:spcPts val="5971"/>
              </a:lnSpc>
            </a:pPr>
            <a:endParaRPr lang="en-US" sz="4265" dirty="0">
              <a:solidFill>
                <a:srgbClr val="0E0E0E"/>
              </a:solidFill>
              <a:latin typeface="Assistant Regular"/>
            </a:endParaRPr>
          </a:p>
          <a:p>
            <a:pPr>
              <a:lnSpc>
                <a:spcPts val="5971"/>
              </a:lnSpc>
            </a:pPr>
            <a:endParaRPr lang="en-US" sz="4265" dirty="0">
              <a:solidFill>
                <a:srgbClr val="0E0E0E"/>
              </a:solidFill>
              <a:latin typeface="Assistant Regular"/>
            </a:endParaRPr>
          </a:p>
        </p:txBody>
      </p:sp>
      <p:pic>
        <p:nvPicPr>
          <p:cNvPr id="3" name="Picture 3"/>
          <p:cNvPicPr>
            <a:picLocks noChangeAspect="1"/>
          </p:cNvPicPr>
          <p:nvPr/>
        </p:nvPicPr>
        <p:blipFill>
          <a:blip r:embed="rId3"/>
          <a:srcRect/>
          <a:stretch>
            <a:fillRect/>
          </a:stretch>
        </p:blipFill>
        <p:spPr>
          <a:xfrm>
            <a:off x="9144000" y="1557337"/>
            <a:ext cx="10027942" cy="6687384"/>
          </a:xfrm>
          <a:prstGeom prst="rect">
            <a:avLst/>
          </a:prstGeom>
        </p:spPr>
      </p:pic>
      <p:sp>
        <p:nvSpPr>
          <p:cNvPr id="4" name="TextBox 4"/>
          <p:cNvSpPr txBox="1"/>
          <p:nvPr/>
        </p:nvSpPr>
        <p:spPr>
          <a:xfrm>
            <a:off x="366311" y="500062"/>
            <a:ext cx="5949394" cy="1057275"/>
          </a:xfrm>
          <a:prstGeom prst="rect">
            <a:avLst/>
          </a:prstGeom>
        </p:spPr>
        <p:txBody>
          <a:bodyPr lIns="0" tIns="0" rIns="0" bIns="0" rtlCol="0" anchor="t">
            <a:spAutoFit/>
          </a:bodyPr>
          <a:lstStyle/>
          <a:p>
            <a:pPr marL="0" lvl="0" indent="0" algn="l">
              <a:lnSpc>
                <a:spcPts val="8400"/>
              </a:lnSpc>
            </a:pPr>
            <a:r>
              <a:rPr lang="en-US" sz="7000" spc="-70">
                <a:solidFill>
                  <a:srgbClr val="0E0E0E"/>
                </a:solidFill>
                <a:latin typeface="Source Serif Pro Bold"/>
              </a:rPr>
              <a:t>Agenda: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1524" y="1676225"/>
            <a:ext cx="9129676" cy="6338530"/>
          </a:xfrm>
          <a:prstGeom prst="rect">
            <a:avLst/>
          </a:prstGeom>
        </p:spPr>
        <p:txBody>
          <a:bodyPr wrap="square" lIns="0" tIns="0" rIns="0" bIns="0" rtlCol="0" anchor="t">
            <a:spAutoFit/>
          </a:bodyPr>
          <a:lstStyle/>
          <a:p>
            <a:pPr>
              <a:lnSpc>
                <a:spcPts val="5040"/>
              </a:lnSpc>
            </a:pPr>
            <a:endParaRPr dirty="0"/>
          </a:p>
          <a:p>
            <a:pPr>
              <a:lnSpc>
                <a:spcPts val="5040"/>
              </a:lnSpc>
              <a:spcBef>
                <a:spcPct val="0"/>
              </a:spcBef>
            </a:pPr>
            <a:r>
              <a:rPr lang="en-US" sz="3600" dirty="0">
                <a:solidFill>
                  <a:srgbClr val="000000"/>
                </a:solidFill>
                <a:latin typeface="Source Serif Pro Bold"/>
              </a:rPr>
              <a:t>1946:   </a:t>
            </a:r>
            <a:r>
              <a:rPr lang="en-US" sz="3600" dirty="0">
                <a:solidFill>
                  <a:srgbClr val="0085A1"/>
                </a:solidFill>
                <a:latin typeface="Source Serif Pro Bold"/>
              </a:rPr>
              <a:t>Dupont:</a:t>
            </a:r>
            <a:r>
              <a:rPr lang="en-US" sz="3600" dirty="0">
                <a:solidFill>
                  <a:srgbClr val="4FA800"/>
                </a:solidFill>
                <a:latin typeface="Source Serif Pro Bold"/>
              </a:rPr>
              <a:t> Perfluorooctanoic acid (PFOA)</a:t>
            </a:r>
            <a:r>
              <a:rPr lang="en-US" sz="3600" dirty="0">
                <a:solidFill>
                  <a:srgbClr val="000000"/>
                </a:solidFill>
                <a:latin typeface="Source Serif Pro Bold"/>
              </a:rPr>
              <a:t>: </a:t>
            </a:r>
            <a:r>
              <a:rPr lang="en-US" sz="3600" dirty="0">
                <a:solidFill>
                  <a:srgbClr val="000000"/>
                </a:solidFill>
                <a:latin typeface="Source Serif Pro"/>
              </a:rPr>
              <a:t>used to make Teflon</a:t>
            </a:r>
          </a:p>
          <a:p>
            <a:pPr>
              <a:lnSpc>
                <a:spcPts val="5040"/>
              </a:lnSpc>
              <a:spcBef>
                <a:spcPct val="0"/>
              </a:spcBef>
            </a:pPr>
            <a:endParaRPr lang="en-US" sz="3600" dirty="0">
              <a:solidFill>
                <a:srgbClr val="000000"/>
              </a:solidFill>
              <a:latin typeface="Source Serif Pro"/>
            </a:endParaRPr>
          </a:p>
          <a:p>
            <a:pPr>
              <a:lnSpc>
                <a:spcPts val="5040"/>
              </a:lnSpc>
              <a:spcBef>
                <a:spcPct val="0"/>
              </a:spcBef>
            </a:pPr>
            <a:r>
              <a:rPr lang="en-US" sz="3600" dirty="0">
                <a:solidFill>
                  <a:srgbClr val="000000"/>
                </a:solidFill>
                <a:latin typeface="Source Serif Pro Bold"/>
              </a:rPr>
              <a:t>1953:  </a:t>
            </a:r>
            <a:r>
              <a:rPr lang="en-US" sz="3600" dirty="0">
                <a:solidFill>
                  <a:srgbClr val="0085A1"/>
                </a:solidFill>
                <a:latin typeface="Source Serif Pro Bold"/>
              </a:rPr>
              <a:t>3M:</a:t>
            </a:r>
            <a:r>
              <a:rPr lang="en-US" sz="3600" dirty="0">
                <a:solidFill>
                  <a:srgbClr val="000000"/>
                </a:solidFill>
                <a:latin typeface="Source Serif Pro Bold"/>
              </a:rPr>
              <a:t> </a:t>
            </a:r>
            <a:r>
              <a:rPr lang="en-US" sz="3600" dirty="0" err="1">
                <a:solidFill>
                  <a:srgbClr val="4FA800"/>
                </a:solidFill>
                <a:latin typeface="Source Serif Pro Bold"/>
              </a:rPr>
              <a:t>Perfluoroctane</a:t>
            </a:r>
            <a:r>
              <a:rPr lang="en-US" sz="3600" dirty="0">
                <a:solidFill>
                  <a:srgbClr val="4FA800"/>
                </a:solidFill>
                <a:latin typeface="Source Serif Pro Bold"/>
              </a:rPr>
              <a:t> sulfonic acid  (PFOS)</a:t>
            </a:r>
            <a:r>
              <a:rPr lang="en-US" sz="3600" dirty="0">
                <a:solidFill>
                  <a:srgbClr val="000000"/>
                </a:solidFill>
                <a:latin typeface="Source Serif Pro Bold"/>
              </a:rPr>
              <a:t>: </a:t>
            </a:r>
            <a:r>
              <a:rPr lang="en-US" sz="3600" dirty="0">
                <a:solidFill>
                  <a:srgbClr val="000000"/>
                </a:solidFill>
                <a:latin typeface="Source Serif Pro"/>
              </a:rPr>
              <a:t>used to make Scotchgard</a:t>
            </a:r>
          </a:p>
          <a:p>
            <a:pPr>
              <a:lnSpc>
                <a:spcPts val="4908"/>
              </a:lnSpc>
              <a:spcBef>
                <a:spcPct val="0"/>
              </a:spcBef>
            </a:pPr>
            <a:endParaRPr lang="en-US" sz="3600" dirty="0">
              <a:solidFill>
                <a:srgbClr val="000000"/>
              </a:solidFill>
              <a:latin typeface="Source Serif Pro"/>
            </a:endParaRPr>
          </a:p>
          <a:p>
            <a:pPr>
              <a:lnSpc>
                <a:spcPts val="4908"/>
              </a:lnSpc>
              <a:spcBef>
                <a:spcPct val="0"/>
              </a:spcBef>
            </a:pPr>
            <a:r>
              <a:rPr lang="en-US" sz="3506" dirty="0">
                <a:solidFill>
                  <a:srgbClr val="000000"/>
                </a:solidFill>
                <a:latin typeface="Source Serif Pro"/>
              </a:rPr>
              <a:t>                      </a:t>
            </a:r>
          </a:p>
          <a:p>
            <a:pPr>
              <a:lnSpc>
                <a:spcPts val="4908"/>
              </a:lnSpc>
              <a:spcBef>
                <a:spcPct val="0"/>
              </a:spcBef>
            </a:pPr>
            <a:endParaRPr lang="en-US" sz="3506" dirty="0">
              <a:solidFill>
                <a:srgbClr val="000000"/>
              </a:solidFill>
              <a:latin typeface="Source Serif Pro"/>
            </a:endParaRPr>
          </a:p>
          <a:p>
            <a:pPr>
              <a:lnSpc>
                <a:spcPts val="4908"/>
              </a:lnSpc>
              <a:spcBef>
                <a:spcPct val="0"/>
              </a:spcBef>
            </a:pPr>
            <a:endParaRPr lang="en-US" sz="3506" dirty="0">
              <a:solidFill>
                <a:srgbClr val="000000"/>
              </a:solidFill>
              <a:latin typeface="Source Serif Pro"/>
            </a:endParaRPr>
          </a:p>
        </p:txBody>
      </p:sp>
      <p:grpSp>
        <p:nvGrpSpPr>
          <p:cNvPr id="3" name="Group 3"/>
          <p:cNvGrpSpPr/>
          <p:nvPr/>
        </p:nvGrpSpPr>
        <p:grpSpPr>
          <a:xfrm>
            <a:off x="11129821" y="498476"/>
            <a:ext cx="6345011" cy="5657850"/>
            <a:chOff x="0" y="0"/>
            <a:chExt cx="2146337" cy="1913890"/>
          </a:xfrm>
        </p:grpSpPr>
        <p:sp>
          <p:nvSpPr>
            <p:cNvPr id="4" name="Freeform 4"/>
            <p:cNvSpPr/>
            <p:nvPr/>
          </p:nvSpPr>
          <p:spPr>
            <a:xfrm>
              <a:off x="0" y="0"/>
              <a:ext cx="2146337" cy="1913890"/>
            </a:xfrm>
            <a:custGeom>
              <a:avLst/>
              <a:gdLst/>
              <a:ahLst/>
              <a:cxnLst/>
              <a:rect l="l" t="t" r="r" b="b"/>
              <a:pathLst>
                <a:path w="2146337" h="1913890">
                  <a:moveTo>
                    <a:pt x="0" y="0"/>
                  </a:moveTo>
                  <a:lnTo>
                    <a:pt x="2146337" y="0"/>
                  </a:lnTo>
                  <a:lnTo>
                    <a:pt x="2146337" y="1913890"/>
                  </a:lnTo>
                  <a:lnTo>
                    <a:pt x="0" y="1913890"/>
                  </a:lnTo>
                  <a:close/>
                </a:path>
              </a:pathLst>
            </a:custGeom>
            <a:solidFill>
              <a:srgbClr val="CDD6D5"/>
            </a:solidFill>
          </p:spPr>
        </p:sp>
      </p:grpSp>
      <p:pic>
        <p:nvPicPr>
          <p:cNvPr id="5" name="Picture 5"/>
          <p:cNvPicPr>
            <a:picLocks noChangeAspect="1"/>
          </p:cNvPicPr>
          <p:nvPr/>
        </p:nvPicPr>
        <p:blipFill>
          <a:blip r:embed="rId3"/>
          <a:srcRect/>
          <a:stretch>
            <a:fillRect/>
          </a:stretch>
        </p:blipFill>
        <p:spPr>
          <a:xfrm>
            <a:off x="10484585" y="498476"/>
            <a:ext cx="6990247" cy="9248635"/>
          </a:xfrm>
          <a:prstGeom prst="rect">
            <a:avLst/>
          </a:prstGeom>
        </p:spPr>
      </p:pic>
      <p:grpSp>
        <p:nvGrpSpPr>
          <p:cNvPr id="6" name="Group 6"/>
          <p:cNvGrpSpPr/>
          <p:nvPr/>
        </p:nvGrpSpPr>
        <p:grpSpPr>
          <a:xfrm>
            <a:off x="1981200" y="6743701"/>
            <a:ext cx="5618827" cy="3159124"/>
            <a:chOff x="0" y="0"/>
            <a:chExt cx="2500619" cy="1913890"/>
          </a:xfrm>
        </p:grpSpPr>
        <p:sp>
          <p:nvSpPr>
            <p:cNvPr id="7" name="Freeform 7"/>
            <p:cNvSpPr/>
            <p:nvPr/>
          </p:nvSpPr>
          <p:spPr>
            <a:xfrm>
              <a:off x="0" y="0"/>
              <a:ext cx="2500618" cy="1913890"/>
            </a:xfrm>
            <a:custGeom>
              <a:avLst/>
              <a:gdLst/>
              <a:ahLst/>
              <a:cxnLst/>
              <a:rect l="l" t="t" r="r" b="b"/>
              <a:pathLst>
                <a:path w="2500618" h="1913890">
                  <a:moveTo>
                    <a:pt x="0" y="0"/>
                  </a:moveTo>
                  <a:lnTo>
                    <a:pt x="2500618" y="0"/>
                  </a:lnTo>
                  <a:lnTo>
                    <a:pt x="2500618" y="1913890"/>
                  </a:lnTo>
                  <a:lnTo>
                    <a:pt x="0" y="1913890"/>
                  </a:lnTo>
                  <a:close/>
                </a:path>
              </a:pathLst>
            </a:custGeom>
            <a:solidFill>
              <a:srgbClr val="CDD6D5"/>
            </a:solidFill>
          </p:spPr>
        </p:sp>
      </p:grpSp>
      <p:sp>
        <p:nvSpPr>
          <p:cNvPr id="8" name="TextBox 8"/>
          <p:cNvSpPr txBox="1"/>
          <p:nvPr/>
        </p:nvSpPr>
        <p:spPr>
          <a:xfrm>
            <a:off x="471524" y="384176"/>
            <a:ext cx="7453276" cy="1038746"/>
          </a:xfrm>
          <a:prstGeom prst="rect">
            <a:avLst/>
          </a:prstGeom>
        </p:spPr>
        <p:txBody>
          <a:bodyPr wrap="square" lIns="0" tIns="0" rIns="0" bIns="0" rtlCol="0" anchor="t">
            <a:spAutoFit/>
          </a:bodyPr>
          <a:lstStyle/>
          <a:p>
            <a:pPr>
              <a:lnSpc>
                <a:spcPts val="8400"/>
              </a:lnSpc>
            </a:pPr>
            <a:r>
              <a:rPr lang="en-US" sz="6000" dirty="0">
                <a:solidFill>
                  <a:srgbClr val="000000"/>
                </a:solidFill>
                <a:latin typeface="Source Serif Pro Bold"/>
              </a:rPr>
              <a:t>PFAS Origins</a:t>
            </a:r>
          </a:p>
        </p:txBody>
      </p:sp>
      <p:sp>
        <p:nvSpPr>
          <p:cNvPr id="9" name="TextBox 9"/>
          <p:cNvSpPr txBox="1"/>
          <p:nvPr/>
        </p:nvSpPr>
        <p:spPr>
          <a:xfrm>
            <a:off x="10914289" y="5826035"/>
            <a:ext cx="6776074" cy="469593"/>
          </a:xfrm>
          <a:prstGeom prst="rect">
            <a:avLst/>
          </a:prstGeom>
        </p:spPr>
        <p:txBody>
          <a:bodyPr lIns="0" tIns="0" rIns="0" bIns="0" rtlCol="0" anchor="t">
            <a:spAutoFit/>
          </a:bodyPr>
          <a:lstStyle/>
          <a:p>
            <a:pPr algn="ctr">
              <a:lnSpc>
                <a:spcPts val="3821"/>
              </a:lnSpc>
            </a:pPr>
            <a:endParaRPr/>
          </a:p>
        </p:txBody>
      </p:sp>
      <p:sp>
        <p:nvSpPr>
          <p:cNvPr id="10" name="TextBox 10"/>
          <p:cNvSpPr txBox="1"/>
          <p:nvPr/>
        </p:nvSpPr>
        <p:spPr>
          <a:xfrm>
            <a:off x="2336943" y="7129107"/>
            <a:ext cx="5263082" cy="2618004"/>
          </a:xfrm>
          <a:prstGeom prst="rect">
            <a:avLst/>
          </a:prstGeom>
        </p:spPr>
        <p:txBody>
          <a:bodyPr lIns="0" tIns="0" rIns="0" bIns="0" rtlCol="0" anchor="t">
            <a:spAutoFit/>
          </a:bodyPr>
          <a:lstStyle/>
          <a:p>
            <a:pPr>
              <a:lnSpc>
                <a:spcPts val="5040"/>
              </a:lnSpc>
            </a:pPr>
            <a:r>
              <a:rPr lang="en-US" sz="3600" dirty="0">
                <a:solidFill>
                  <a:srgbClr val="000000"/>
                </a:solidFill>
                <a:latin typeface="Assistant Regular Bold"/>
              </a:rPr>
              <a:t>PFAS =</a:t>
            </a:r>
          </a:p>
          <a:p>
            <a:pPr>
              <a:lnSpc>
                <a:spcPts val="5040"/>
              </a:lnSpc>
            </a:pPr>
            <a:r>
              <a:rPr lang="en-US" sz="3600" dirty="0">
                <a:solidFill>
                  <a:srgbClr val="000000"/>
                </a:solidFill>
                <a:latin typeface="Assistant Regular Bold"/>
              </a:rPr>
              <a:t>class of chemicals</a:t>
            </a:r>
          </a:p>
          <a:p>
            <a:pPr>
              <a:lnSpc>
                <a:spcPts val="4072"/>
              </a:lnSpc>
            </a:pPr>
            <a:r>
              <a:rPr lang="en-US" sz="2909" dirty="0">
                <a:solidFill>
                  <a:srgbClr val="000000"/>
                </a:solidFill>
                <a:latin typeface="Assistant Regular Bold"/>
              </a:rPr>
              <a:t>PFOA and PFOS are individual </a:t>
            </a:r>
          </a:p>
          <a:p>
            <a:pPr>
              <a:lnSpc>
                <a:spcPts val="4072"/>
              </a:lnSpc>
            </a:pPr>
            <a:r>
              <a:rPr lang="en-US" sz="2909" dirty="0">
                <a:solidFill>
                  <a:srgbClr val="000000"/>
                </a:solidFill>
                <a:latin typeface="Assistant Regular Bold"/>
              </a:rPr>
              <a:t>chemicals within the PFAS class</a:t>
            </a:r>
          </a:p>
          <a:p>
            <a:pPr>
              <a:lnSpc>
                <a:spcPts val="2395"/>
              </a:lnSpc>
            </a:pPr>
            <a:endParaRPr lang="en-US" sz="2909" dirty="0">
              <a:solidFill>
                <a:srgbClr val="000000"/>
              </a:solidFill>
              <a:latin typeface="Assistant Regular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4128"/>
          <a:stretch>
            <a:fillRect/>
          </a:stretch>
        </p:blipFill>
        <p:spPr>
          <a:xfrm>
            <a:off x="1725893" y="1390969"/>
            <a:ext cx="15087863" cy="8345160"/>
          </a:xfrm>
          <a:prstGeom prst="rect">
            <a:avLst/>
          </a:prstGeom>
        </p:spPr>
      </p:pic>
      <p:sp>
        <p:nvSpPr>
          <p:cNvPr id="3" name="TextBox 3"/>
          <p:cNvSpPr txBox="1"/>
          <p:nvPr/>
        </p:nvSpPr>
        <p:spPr>
          <a:xfrm>
            <a:off x="381723" y="243959"/>
            <a:ext cx="16877577" cy="1028698"/>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In consumer products</a:t>
            </a:r>
          </a:p>
        </p:txBody>
      </p:sp>
      <p:sp>
        <p:nvSpPr>
          <p:cNvPr id="4" name="TextBox 4"/>
          <p:cNvSpPr txBox="1"/>
          <p:nvPr/>
        </p:nvSpPr>
        <p:spPr>
          <a:xfrm>
            <a:off x="3542777" y="9698030"/>
            <a:ext cx="13270979" cy="396239"/>
          </a:xfrm>
          <a:prstGeom prst="rect">
            <a:avLst/>
          </a:prstGeom>
        </p:spPr>
        <p:txBody>
          <a:bodyPr lIns="0" tIns="0" rIns="0" bIns="0" rtlCol="0" anchor="t">
            <a:spAutoFit/>
          </a:bodyPr>
          <a:lstStyle/>
          <a:p>
            <a:pPr algn="r">
              <a:lnSpc>
                <a:spcPts val="3360"/>
              </a:lnSpc>
            </a:pPr>
            <a:r>
              <a:rPr lang="en-US" sz="2400">
                <a:solidFill>
                  <a:srgbClr val="000000"/>
                </a:solidFill>
                <a:latin typeface="Open Sans Light Bold Italics"/>
              </a:rPr>
              <a:t>Image source: </a:t>
            </a:r>
            <a:r>
              <a:rPr lang="en-US" sz="2400">
                <a:solidFill>
                  <a:srgbClr val="000000"/>
                </a:solidFill>
                <a:latin typeface="Open Sans Light Italics"/>
              </a:rPr>
              <a:t>Green Science Policy Institute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431" t="22090" r="214" b="18552"/>
          <a:stretch>
            <a:fillRect/>
          </a:stretch>
        </p:blipFill>
        <p:spPr>
          <a:xfrm>
            <a:off x="1624113" y="1736886"/>
            <a:ext cx="15039774" cy="7766712"/>
          </a:xfrm>
          <a:prstGeom prst="rect">
            <a:avLst/>
          </a:prstGeom>
        </p:spPr>
      </p:pic>
      <p:sp>
        <p:nvSpPr>
          <p:cNvPr id="3" name="TextBox 3"/>
          <p:cNvSpPr txBox="1"/>
          <p:nvPr/>
        </p:nvSpPr>
        <p:spPr>
          <a:xfrm>
            <a:off x="593671" y="457200"/>
            <a:ext cx="10583870" cy="1028699"/>
          </a:xfrm>
          <a:prstGeom prst="rect">
            <a:avLst/>
          </a:prstGeom>
        </p:spPr>
        <p:txBody>
          <a:bodyPr lIns="0" tIns="0" rIns="0" bIns="0" rtlCol="0" anchor="t">
            <a:spAutoFit/>
          </a:bodyPr>
          <a:lstStyle/>
          <a:p>
            <a:pPr>
              <a:lnSpc>
                <a:spcPts val="8400"/>
              </a:lnSpc>
              <a:spcBef>
                <a:spcPct val="0"/>
              </a:spcBef>
            </a:pPr>
            <a:r>
              <a:rPr lang="en-US" sz="6000">
                <a:solidFill>
                  <a:srgbClr val="000000"/>
                </a:solidFill>
                <a:latin typeface="Source Serif Pro Bold"/>
              </a:rPr>
              <a:t>&amp; firefighting foam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5362" y="4298227"/>
            <a:ext cx="18052435" cy="9020315"/>
          </a:xfrm>
          <a:prstGeom prst="rect">
            <a:avLst/>
          </a:prstGeom>
        </p:spPr>
        <p:txBody>
          <a:bodyPr lIns="0" tIns="0" rIns="0" bIns="0" rtlCol="0" anchor="t">
            <a:spAutoFit/>
          </a:bodyPr>
          <a:lstStyle/>
          <a:p>
            <a:pPr>
              <a:lnSpc>
                <a:spcPts val="5242"/>
              </a:lnSpc>
            </a:pPr>
            <a:endParaRPr dirty="0"/>
          </a:p>
          <a:p>
            <a:pPr>
              <a:lnSpc>
                <a:spcPts val="5040"/>
              </a:lnSpc>
            </a:pPr>
            <a:endParaRPr dirty="0"/>
          </a:p>
          <a:p>
            <a:pPr>
              <a:lnSpc>
                <a:spcPts val="5040"/>
              </a:lnSpc>
            </a:pPr>
            <a:endParaRPr dirty="0"/>
          </a:p>
          <a:p>
            <a:pPr>
              <a:lnSpc>
                <a:spcPts val="5040"/>
              </a:lnSpc>
            </a:pPr>
            <a:r>
              <a:rPr lang="en-US" sz="3600" dirty="0">
                <a:solidFill>
                  <a:srgbClr val="0085A1"/>
                </a:solidFill>
                <a:latin typeface="Source Serif Pro Bold"/>
              </a:rPr>
              <a:t>1946-2015  </a:t>
            </a:r>
            <a:r>
              <a:rPr lang="en-US" sz="3600" dirty="0">
                <a:solidFill>
                  <a:srgbClr val="000000"/>
                </a:solidFill>
                <a:latin typeface="Source Serif Pro Bold"/>
              </a:rPr>
              <a:t>    </a:t>
            </a:r>
            <a:r>
              <a:rPr lang="en-US" sz="3600" dirty="0">
                <a:solidFill>
                  <a:srgbClr val="000000"/>
                </a:solidFill>
                <a:latin typeface="Source Serif Pro"/>
              </a:rPr>
              <a:t>PFOA &amp; PFOS </a:t>
            </a:r>
          </a:p>
          <a:p>
            <a:pPr>
              <a:lnSpc>
                <a:spcPts val="5040"/>
              </a:lnSpc>
            </a:pPr>
            <a:endParaRPr lang="en-US" sz="3600" dirty="0">
              <a:solidFill>
                <a:srgbClr val="000000"/>
              </a:solidFill>
              <a:latin typeface="Source Serif Pro"/>
            </a:endParaRPr>
          </a:p>
          <a:p>
            <a:pPr>
              <a:lnSpc>
                <a:spcPts val="5040"/>
              </a:lnSpc>
            </a:pPr>
            <a:r>
              <a:rPr lang="en-US" sz="3600" dirty="0">
                <a:solidFill>
                  <a:srgbClr val="0085A1"/>
                </a:solidFill>
                <a:latin typeface="Source Serif Pro Bold"/>
              </a:rPr>
              <a:t>2006-   </a:t>
            </a:r>
            <a:r>
              <a:rPr lang="en-US" sz="3600" dirty="0">
                <a:solidFill>
                  <a:srgbClr val="000000"/>
                </a:solidFill>
                <a:latin typeface="Source Serif Pro Bold"/>
              </a:rPr>
              <a:t> </a:t>
            </a:r>
            <a:r>
              <a:rPr lang="en-US" sz="3600" dirty="0">
                <a:solidFill>
                  <a:srgbClr val="000000"/>
                </a:solidFill>
                <a:latin typeface="Source Serif Pro"/>
              </a:rPr>
              <a:t>           New PFAS chemicals developed  </a:t>
            </a:r>
          </a:p>
          <a:p>
            <a:pPr>
              <a:lnSpc>
                <a:spcPts val="5040"/>
              </a:lnSpc>
            </a:pPr>
            <a:endParaRPr lang="en-US" sz="3600" dirty="0">
              <a:solidFill>
                <a:srgbClr val="000000"/>
              </a:solidFill>
              <a:latin typeface="Source Serif Pro"/>
            </a:endParaRPr>
          </a:p>
          <a:p>
            <a:pPr>
              <a:lnSpc>
                <a:spcPts val="5040"/>
              </a:lnSpc>
            </a:pPr>
            <a:r>
              <a:rPr lang="en-US" sz="3600" dirty="0">
                <a:solidFill>
                  <a:srgbClr val="0085A1"/>
                </a:solidFill>
                <a:latin typeface="Source Serif Pro Bold"/>
              </a:rPr>
              <a:t>2015-    </a:t>
            </a:r>
            <a:r>
              <a:rPr lang="en-US" sz="3600" dirty="0">
                <a:solidFill>
                  <a:srgbClr val="000000"/>
                </a:solidFill>
                <a:latin typeface="Source Serif Pro"/>
              </a:rPr>
              <a:t>           PFOA &amp; PFOS no longer made in US but remain in environment. </a:t>
            </a:r>
          </a:p>
          <a:p>
            <a:pPr>
              <a:lnSpc>
                <a:spcPts val="5040"/>
              </a:lnSpc>
            </a:pPr>
            <a:r>
              <a:rPr lang="en-US" sz="3600" dirty="0">
                <a:solidFill>
                  <a:srgbClr val="000000"/>
                </a:solidFill>
                <a:latin typeface="Source Serif Pro"/>
              </a:rPr>
              <a:t>            </a:t>
            </a:r>
          </a:p>
          <a:p>
            <a:pPr>
              <a:lnSpc>
                <a:spcPts val="5242"/>
              </a:lnSpc>
            </a:pPr>
            <a:endParaRPr lang="en-US" sz="3600" dirty="0">
              <a:solidFill>
                <a:srgbClr val="000000"/>
              </a:solidFill>
              <a:latin typeface="Source Serif Pro"/>
            </a:endParaRPr>
          </a:p>
          <a:p>
            <a:pPr>
              <a:lnSpc>
                <a:spcPts val="5242"/>
              </a:lnSpc>
            </a:pPr>
            <a:r>
              <a:rPr lang="en-US" sz="3744" dirty="0">
                <a:solidFill>
                  <a:srgbClr val="000000"/>
                </a:solidFill>
                <a:latin typeface="Source Serif Pro"/>
              </a:rPr>
              <a:t> </a:t>
            </a:r>
          </a:p>
          <a:p>
            <a:pPr>
              <a:lnSpc>
                <a:spcPts val="5242"/>
              </a:lnSpc>
            </a:pPr>
            <a:endParaRPr lang="en-US" sz="3744" dirty="0">
              <a:solidFill>
                <a:srgbClr val="000000"/>
              </a:solidFill>
              <a:latin typeface="Source Serif Pro"/>
            </a:endParaRPr>
          </a:p>
          <a:p>
            <a:pPr algn="ctr">
              <a:lnSpc>
                <a:spcPts val="5242"/>
              </a:lnSpc>
            </a:pPr>
            <a:endParaRPr lang="en-US" sz="3744" dirty="0">
              <a:solidFill>
                <a:srgbClr val="000000"/>
              </a:solidFill>
              <a:latin typeface="Source Serif Pro"/>
            </a:endParaRPr>
          </a:p>
          <a:p>
            <a:pPr algn="ctr">
              <a:lnSpc>
                <a:spcPts val="5242"/>
              </a:lnSpc>
            </a:pPr>
            <a:endParaRPr lang="en-US" sz="3744" dirty="0">
              <a:solidFill>
                <a:srgbClr val="000000"/>
              </a:solidFill>
              <a:latin typeface="Source Serif Pro"/>
            </a:endParaRPr>
          </a:p>
        </p:txBody>
      </p:sp>
      <p:pic>
        <p:nvPicPr>
          <p:cNvPr id="3" name="Picture 3"/>
          <p:cNvPicPr>
            <a:picLocks noChangeAspect="1"/>
          </p:cNvPicPr>
          <p:nvPr/>
        </p:nvPicPr>
        <p:blipFill>
          <a:blip r:embed="rId3"/>
          <a:srcRect/>
          <a:stretch>
            <a:fillRect/>
          </a:stretch>
        </p:blipFill>
        <p:spPr>
          <a:xfrm>
            <a:off x="11180268" y="1558926"/>
            <a:ext cx="5375819" cy="4026675"/>
          </a:xfrm>
          <a:prstGeom prst="rect">
            <a:avLst/>
          </a:prstGeom>
        </p:spPr>
      </p:pic>
      <p:pic>
        <p:nvPicPr>
          <p:cNvPr id="4" name="Picture 4"/>
          <p:cNvPicPr>
            <a:picLocks noChangeAspect="1"/>
          </p:cNvPicPr>
          <p:nvPr/>
        </p:nvPicPr>
        <p:blipFill>
          <a:blip r:embed="rId4"/>
          <a:srcRect r="4224"/>
          <a:stretch>
            <a:fillRect/>
          </a:stretch>
        </p:blipFill>
        <p:spPr>
          <a:xfrm>
            <a:off x="655362" y="1558926"/>
            <a:ext cx="9928046" cy="3929930"/>
          </a:xfrm>
          <a:prstGeom prst="rect">
            <a:avLst/>
          </a:prstGeom>
        </p:spPr>
      </p:pic>
      <p:sp>
        <p:nvSpPr>
          <p:cNvPr id="5" name="TextBox 5"/>
          <p:cNvSpPr txBox="1"/>
          <p:nvPr/>
        </p:nvSpPr>
        <p:spPr>
          <a:xfrm>
            <a:off x="491312" y="471487"/>
            <a:ext cx="12629601" cy="1009652"/>
          </a:xfrm>
          <a:prstGeom prst="rect">
            <a:avLst/>
          </a:prstGeom>
        </p:spPr>
        <p:txBody>
          <a:bodyPr lIns="0" tIns="0" rIns="0" bIns="0" rtlCol="0" anchor="t">
            <a:spAutoFit/>
          </a:bodyPr>
          <a:lstStyle/>
          <a:p>
            <a:pPr>
              <a:lnSpc>
                <a:spcPts val="8399"/>
              </a:lnSpc>
            </a:pPr>
            <a:r>
              <a:rPr lang="en-US" sz="5999">
                <a:solidFill>
                  <a:srgbClr val="000000"/>
                </a:solidFill>
                <a:latin typeface="Source Serif Pro Bold"/>
              </a:rPr>
              <a:t>Evidence of harm emerges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386"/>
          <a:stretch>
            <a:fillRect/>
          </a:stretch>
        </p:blipFill>
        <p:spPr>
          <a:xfrm>
            <a:off x="6879587" y="716123"/>
            <a:ext cx="11408413" cy="8812770"/>
          </a:xfrm>
          <a:prstGeom prst="rect">
            <a:avLst/>
          </a:prstGeom>
        </p:spPr>
      </p:pic>
      <p:sp>
        <p:nvSpPr>
          <p:cNvPr id="3" name="TextBox 3"/>
          <p:cNvSpPr txBox="1"/>
          <p:nvPr/>
        </p:nvSpPr>
        <p:spPr>
          <a:xfrm>
            <a:off x="473513" y="388140"/>
            <a:ext cx="6756365" cy="7555334"/>
          </a:xfrm>
          <a:prstGeom prst="rect">
            <a:avLst/>
          </a:prstGeom>
        </p:spPr>
        <p:txBody>
          <a:bodyPr lIns="0" tIns="0" rIns="0" bIns="0" rtlCol="0" anchor="t">
            <a:spAutoFit/>
          </a:bodyPr>
          <a:lstStyle/>
          <a:p>
            <a:pPr>
              <a:lnSpc>
                <a:spcPts val="8399"/>
              </a:lnSpc>
            </a:pPr>
            <a:r>
              <a:rPr lang="en-US" sz="5999">
                <a:solidFill>
                  <a:srgbClr val="000000"/>
                </a:solidFill>
                <a:latin typeface="Source Serif Pro Bold"/>
              </a:rPr>
              <a:t>Class approach</a:t>
            </a:r>
          </a:p>
          <a:p>
            <a:pPr>
              <a:lnSpc>
                <a:spcPts val="5040"/>
              </a:lnSpc>
            </a:pPr>
            <a:endParaRPr lang="en-US" sz="5999">
              <a:solidFill>
                <a:srgbClr val="000000"/>
              </a:solidFill>
              <a:latin typeface="Source Serif Pro Bold"/>
            </a:endParaRPr>
          </a:p>
          <a:p>
            <a:pPr>
              <a:lnSpc>
                <a:spcPts val="5040"/>
              </a:lnSpc>
            </a:pPr>
            <a:endParaRPr lang="en-US" sz="5999">
              <a:solidFill>
                <a:srgbClr val="000000"/>
              </a:solidFill>
              <a:latin typeface="Source Serif Pro Bold"/>
            </a:endParaRPr>
          </a:p>
          <a:p>
            <a:pPr>
              <a:lnSpc>
                <a:spcPts val="5040"/>
              </a:lnSpc>
            </a:pPr>
            <a:endParaRPr lang="en-US" sz="5999">
              <a:solidFill>
                <a:srgbClr val="000000"/>
              </a:solidFill>
              <a:latin typeface="Source Serif Pro Bold"/>
            </a:endParaRPr>
          </a:p>
          <a:p>
            <a:pPr>
              <a:lnSpc>
                <a:spcPts val="5040"/>
              </a:lnSpc>
            </a:pPr>
            <a:r>
              <a:rPr lang="en-US" sz="3600">
                <a:solidFill>
                  <a:srgbClr val="000000"/>
                </a:solidFill>
                <a:latin typeface="Source Serif Pro"/>
              </a:rPr>
              <a:t>Each PFAS is slightly different but, like members of a family, they have common characteristics.</a:t>
            </a:r>
          </a:p>
          <a:p>
            <a:pPr algn="ctr">
              <a:lnSpc>
                <a:spcPts val="8178"/>
              </a:lnSpc>
            </a:pPr>
            <a:endParaRPr lang="en-US" sz="3600">
              <a:solidFill>
                <a:srgbClr val="000000"/>
              </a:solidFill>
              <a:latin typeface="Source Serif Pro"/>
            </a:endParaRPr>
          </a:p>
          <a:p>
            <a:pPr algn="ctr">
              <a:lnSpc>
                <a:spcPts val="8178"/>
              </a:lnSpc>
            </a:pPr>
            <a:endParaRPr lang="en-US" sz="3600">
              <a:solidFill>
                <a:srgbClr val="000000"/>
              </a:solidFill>
              <a:latin typeface="Source Serif Pro"/>
            </a:endParaRPr>
          </a:p>
        </p:txBody>
      </p:sp>
      <p:sp>
        <p:nvSpPr>
          <p:cNvPr id="4" name="TextBox 4"/>
          <p:cNvSpPr txBox="1"/>
          <p:nvPr/>
        </p:nvSpPr>
        <p:spPr>
          <a:xfrm>
            <a:off x="6879587" y="9498790"/>
            <a:ext cx="10147913" cy="388241"/>
          </a:xfrm>
          <a:prstGeom prst="rect">
            <a:avLst/>
          </a:prstGeom>
        </p:spPr>
        <p:txBody>
          <a:bodyPr lIns="0" tIns="0" rIns="0" bIns="0" rtlCol="0" anchor="t">
            <a:spAutoFit/>
          </a:bodyPr>
          <a:lstStyle/>
          <a:p>
            <a:pPr algn="r">
              <a:lnSpc>
                <a:spcPts val="3284"/>
              </a:lnSpc>
            </a:pPr>
            <a:r>
              <a:rPr lang="en-US" sz="2346">
                <a:solidFill>
                  <a:srgbClr val="000000"/>
                </a:solidFill>
                <a:latin typeface="Open Sans Light Bold Italics"/>
              </a:rPr>
              <a:t>Image source: </a:t>
            </a:r>
            <a:r>
              <a:rPr lang="en-US" sz="2346">
                <a:solidFill>
                  <a:srgbClr val="000000"/>
                </a:solidFill>
                <a:latin typeface="Open Sans Light Italics"/>
              </a:rPr>
              <a:t>Agency for Toxic Substances and Disease Registry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4530590"/>
            <a:ext cx="6138213" cy="4959676"/>
          </a:xfrm>
          <a:prstGeom prst="rect">
            <a:avLst/>
          </a:prstGeom>
        </p:spPr>
      </p:pic>
      <p:pic>
        <p:nvPicPr>
          <p:cNvPr id="3" name="Picture 3"/>
          <p:cNvPicPr>
            <a:picLocks noChangeAspect="1"/>
          </p:cNvPicPr>
          <p:nvPr/>
        </p:nvPicPr>
        <p:blipFill>
          <a:blip r:embed="rId4"/>
          <a:srcRect/>
          <a:stretch>
            <a:fillRect/>
          </a:stretch>
        </p:blipFill>
        <p:spPr>
          <a:xfrm>
            <a:off x="8612577" y="1558924"/>
            <a:ext cx="8646723" cy="7270306"/>
          </a:xfrm>
          <a:prstGeom prst="rect">
            <a:avLst/>
          </a:prstGeom>
        </p:spPr>
      </p:pic>
      <p:sp>
        <p:nvSpPr>
          <p:cNvPr id="4" name="TextBox 4"/>
          <p:cNvSpPr txBox="1"/>
          <p:nvPr/>
        </p:nvSpPr>
        <p:spPr>
          <a:xfrm>
            <a:off x="1028700" y="2172335"/>
            <a:ext cx="6569741" cy="4432935"/>
          </a:xfrm>
          <a:prstGeom prst="rect">
            <a:avLst/>
          </a:prstGeom>
        </p:spPr>
        <p:txBody>
          <a:bodyPr lIns="0" tIns="0" rIns="0" bIns="0" rtlCol="0" anchor="t">
            <a:spAutoFit/>
          </a:bodyPr>
          <a:lstStyle/>
          <a:p>
            <a:pPr>
              <a:lnSpc>
                <a:spcPts val="5039"/>
              </a:lnSpc>
            </a:pPr>
            <a:r>
              <a:rPr lang="en-US" sz="3599">
                <a:solidFill>
                  <a:srgbClr val="000000"/>
                </a:solidFill>
                <a:latin typeface="Source Serif Pro"/>
              </a:rPr>
              <a:t>What all PFAS have in common:</a:t>
            </a:r>
          </a:p>
          <a:p>
            <a:pPr>
              <a:lnSpc>
                <a:spcPts val="5039"/>
              </a:lnSpc>
            </a:pPr>
            <a:endParaRPr lang="en-US" sz="3599">
              <a:solidFill>
                <a:srgbClr val="000000"/>
              </a:solidFill>
              <a:latin typeface="Source Serif Pro"/>
            </a:endParaRPr>
          </a:p>
          <a:p>
            <a:pPr>
              <a:lnSpc>
                <a:spcPts val="5039"/>
              </a:lnSpc>
            </a:pPr>
            <a:r>
              <a:rPr lang="en-US" sz="3599">
                <a:solidFill>
                  <a:srgbClr val="000000"/>
                </a:solidFill>
                <a:latin typeface="Source Serif Pro"/>
              </a:rPr>
              <a:t>Carbon-fluorine bond</a:t>
            </a:r>
          </a:p>
          <a:p>
            <a:pPr algn="ctr">
              <a:lnSpc>
                <a:spcPts val="5039"/>
              </a:lnSpc>
            </a:pPr>
            <a:endParaRPr lang="en-US" sz="3599">
              <a:solidFill>
                <a:srgbClr val="000000"/>
              </a:solidFill>
              <a:latin typeface="Source Serif Pro"/>
            </a:endParaRPr>
          </a:p>
          <a:p>
            <a:pPr algn="ctr">
              <a:lnSpc>
                <a:spcPts val="5039"/>
              </a:lnSpc>
            </a:pPr>
            <a:endParaRPr lang="en-US" sz="3599">
              <a:solidFill>
                <a:srgbClr val="000000"/>
              </a:solidFill>
              <a:latin typeface="Source Serif Pro"/>
            </a:endParaRPr>
          </a:p>
          <a:p>
            <a:pPr algn="ctr">
              <a:lnSpc>
                <a:spcPts val="5039"/>
              </a:lnSpc>
            </a:pPr>
            <a:endParaRPr lang="en-US" sz="3599">
              <a:solidFill>
                <a:srgbClr val="000000"/>
              </a:solidFill>
              <a:latin typeface="Source Serif Pro"/>
            </a:endParaRPr>
          </a:p>
          <a:p>
            <a:pPr algn="ctr">
              <a:lnSpc>
                <a:spcPts val="5039"/>
              </a:lnSpc>
            </a:pPr>
            <a:endParaRPr lang="en-US" sz="3599">
              <a:solidFill>
                <a:srgbClr val="000000"/>
              </a:solidFill>
              <a:latin typeface="Source Serif Pro"/>
            </a:endParaRPr>
          </a:p>
        </p:txBody>
      </p:sp>
      <p:sp>
        <p:nvSpPr>
          <p:cNvPr id="5" name="TextBox 5"/>
          <p:cNvSpPr txBox="1"/>
          <p:nvPr/>
        </p:nvSpPr>
        <p:spPr>
          <a:xfrm>
            <a:off x="9139238" y="4295775"/>
            <a:ext cx="9525" cy="1533525"/>
          </a:xfrm>
          <a:prstGeom prst="rect">
            <a:avLst/>
          </a:prstGeom>
        </p:spPr>
        <p:txBody>
          <a:bodyPr lIns="0" tIns="0" rIns="0" bIns="0" rtlCol="0" anchor="t">
            <a:spAutoFit/>
          </a:bodyPr>
          <a:lstStyle/>
          <a:p>
            <a:pPr algn="ctr">
              <a:lnSpc>
                <a:spcPts val="12599"/>
              </a:lnSpc>
            </a:pPr>
            <a:endParaRPr/>
          </a:p>
        </p:txBody>
      </p:sp>
      <p:sp>
        <p:nvSpPr>
          <p:cNvPr id="6" name="TextBox 6"/>
          <p:cNvSpPr txBox="1"/>
          <p:nvPr/>
        </p:nvSpPr>
        <p:spPr>
          <a:xfrm>
            <a:off x="644851" y="377925"/>
            <a:ext cx="11104151" cy="1028698"/>
          </a:xfrm>
          <a:prstGeom prst="rect">
            <a:avLst/>
          </a:prstGeom>
        </p:spPr>
        <p:txBody>
          <a:bodyPr lIns="0" tIns="0" rIns="0" bIns="0" rtlCol="0" anchor="t">
            <a:spAutoFit/>
          </a:bodyPr>
          <a:lstStyle/>
          <a:p>
            <a:pPr>
              <a:lnSpc>
                <a:spcPts val="8400"/>
              </a:lnSpc>
            </a:pPr>
            <a:r>
              <a:rPr lang="en-US" sz="6000">
                <a:solidFill>
                  <a:srgbClr val="000000"/>
                </a:solidFill>
                <a:latin typeface="Source Serif Pro Bold"/>
              </a:rPr>
              <a:t>PFAS are persistent</a:t>
            </a:r>
          </a:p>
        </p:txBody>
      </p:sp>
      <p:sp>
        <p:nvSpPr>
          <p:cNvPr id="7" name="TextBox 7"/>
          <p:cNvSpPr txBox="1"/>
          <p:nvPr/>
        </p:nvSpPr>
        <p:spPr>
          <a:xfrm>
            <a:off x="8313220" y="9202675"/>
            <a:ext cx="8946080" cy="396239"/>
          </a:xfrm>
          <a:prstGeom prst="rect">
            <a:avLst/>
          </a:prstGeom>
        </p:spPr>
        <p:txBody>
          <a:bodyPr lIns="0" tIns="0" rIns="0" bIns="0" rtlCol="0" anchor="t">
            <a:spAutoFit/>
          </a:bodyPr>
          <a:lstStyle/>
          <a:p>
            <a:pPr algn="r">
              <a:lnSpc>
                <a:spcPts val="3360"/>
              </a:lnSpc>
            </a:pPr>
            <a:r>
              <a:rPr lang="en-US" sz="2400">
                <a:solidFill>
                  <a:srgbClr val="000000"/>
                </a:solidFill>
                <a:latin typeface="Open Sans Light Bold Italics"/>
              </a:rPr>
              <a:t>Image Source: </a:t>
            </a:r>
            <a:r>
              <a:rPr lang="en-US" sz="2400">
                <a:solidFill>
                  <a:srgbClr val="000000"/>
                </a:solidFill>
                <a:latin typeface="Open Sans Light Italics"/>
              </a:rPr>
              <a:t>New Jersey Department of Environmental Protection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5992</Words>
  <Application>Microsoft Macintosh PowerPoint</Application>
  <PresentationFormat>Custom</PresentationFormat>
  <Paragraphs>556</Paragraphs>
  <Slides>27</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Open Sans Light Italics</vt:lpstr>
      <vt:lpstr>Assistant Regular</vt:lpstr>
      <vt:lpstr>Source Serif Pro Bold</vt:lpstr>
      <vt:lpstr>Calibri</vt:lpstr>
      <vt:lpstr>Open Sans</vt:lpstr>
      <vt:lpstr>Assistant Regular Bold</vt:lpstr>
      <vt:lpstr>Open Sans Bold</vt:lpstr>
      <vt:lpstr>Open Sans Extra Bold</vt:lpstr>
      <vt:lpstr>Open Sans Light</vt:lpstr>
      <vt:lpstr>Arimo</vt:lpstr>
      <vt:lpstr>Source Serif Pro</vt:lpstr>
      <vt:lpstr>Arial</vt:lpstr>
      <vt:lpstr>Open Sans Light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101 ver 2</dc:title>
  <dc:creator>Harriman, Elizabeth</dc:creator>
  <cp:lastModifiedBy>Will Trevisan</cp:lastModifiedBy>
  <cp:revision>15</cp:revision>
  <dcterms:created xsi:type="dcterms:W3CDTF">2006-08-16T00:00:00Z</dcterms:created>
  <dcterms:modified xsi:type="dcterms:W3CDTF">2022-04-18T17:19:15Z</dcterms:modified>
  <dc:identifier>DAEgP6CQ37g</dc:identifier>
</cp:coreProperties>
</file>